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handoutMasterIdLst>
    <p:handoutMasterId r:id="rId35"/>
  </p:handoutMasterIdLst>
  <p:sldIdLst>
    <p:sldId id="267" r:id="rId5"/>
    <p:sldId id="273" r:id="rId6"/>
    <p:sldId id="300" r:id="rId7"/>
    <p:sldId id="274" r:id="rId8"/>
    <p:sldId id="275" r:id="rId9"/>
    <p:sldId id="299" r:id="rId10"/>
    <p:sldId id="280" r:id="rId11"/>
    <p:sldId id="281" r:id="rId12"/>
    <p:sldId id="282" r:id="rId13"/>
    <p:sldId id="283" r:id="rId14"/>
    <p:sldId id="286" r:id="rId15"/>
    <p:sldId id="287" r:id="rId16"/>
    <p:sldId id="288" r:id="rId17"/>
    <p:sldId id="289" r:id="rId18"/>
    <p:sldId id="290" r:id="rId19"/>
    <p:sldId id="294" r:id="rId20"/>
    <p:sldId id="295" r:id="rId21"/>
    <p:sldId id="292" r:id="rId22"/>
    <p:sldId id="296" r:id="rId23"/>
    <p:sldId id="297" r:id="rId24"/>
    <p:sldId id="298" r:id="rId25"/>
    <p:sldId id="301" r:id="rId26"/>
    <p:sldId id="302" r:id="rId27"/>
    <p:sldId id="303" r:id="rId28"/>
    <p:sldId id="304" r:id="rId29"/>
    <p:sldId id="305" r:id="rId30"/>
    <p:sldId id="306" r:id="rId31"/>
    <p:sldId id="307" r:id="rId32"/>
    <p:sldId id="308"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1F"/>
    <a:srgbClr val="903163"/>
    <a:srgbClr val="E1E1E1"/>
    <a:srgbClr val="AA2C7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autoAdjust="0"/>
  </p:normalViewPr>
  <p:slideViewPr>
    <p:cSldViewPr snapToGrid="0">
      <p:cViewPr varScale="1">
        <p:scale>
          <a:sx n="48" d="100"/>
          <a:sy n="48" d="100"/>
        </p:scale>
        <p:origin x="72" y="878"/>
      </p:cViewPr>
      <p:guideLst/>
    </p:cSldViewPr>
  </p:slideViewPr>
  <p:outlineViewPr>
    <p:cViewPr>
      <p:scale>
        <a:sx n="33" d="100"/>
        <a:sy n="33" d="100"/>
      </p:scale>
      <p:origin x="0" y="-207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Chart 3: Child Poverty Rate </a:t>
            </a:r>
          </a:p>
          <a:p>
            <a:pPr>
              <a:defRPr/>
            </a:pPr>
            <a:r>
              <a:rPr lang="en-US" sz="1400" b="1" dirty="0"/>
              <a:t>by Race &amp; Ethnicity for the 9-County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1C6-4D1C-B241-E5E31497489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0.2</c:v>
                </c:pt>
              </c:numCache>
            </c:numRef>
          </c:val>
          <c:extLst>
            <c:ext xmlns:c16="http://schemas.microsoft.com/office/drawing/2014/chart" uri="{C3380CC4-5D6E-409C-BE32-E72D297353CC}">
              <c16:uniqueId val="{00000001-41C6-4D1C-B241-E5E31497489A}"/>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41C6-4D1C-B241-E5E31497489A}"/>
            </c:ext>
          </c:extLst>
        </c:ser>
        <c:ser>
          <c:idx val="2"/>
          <c:order val="2"/>
          <c:tx>
            <c:strRef>
              <c:f>Sheet1!$D$1</c:f>
              <c:strCache>
                <c:ptCount val="1"/>
                <c:pt idx="0">
                  <c:v>White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0.13</c:v>
                </c:pt>
              </c:numCache>
            </c:numRef>
          </c:val>
          <c:extLst>
            <c:ext xmlns:c16="http://schemas.microsoft.com/office/drawing/2014/chart" uri="{C3380CC4-5D6E-409C-BE32-E72D297353CC}">
              <c16:uniqueId val="{00000003-41C6-4D1C-B241-E5E31497489A}"/>
            </c:ext>
          </c:extLst>
        </c:ser>
        <c:ser>
          <c:idx val="3"/>
          <c:order val="3"/>
          <c:tx>
            <c:strRef>
              <c:f>Sheet1!$E$1</c:f>
              <c:strCache>
                <c:ptCount val="1"/>
                <c:pt idx="0">
                  <c:v>Asian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0.13</c:v>
                </c:pt>
              </c:numCache>
            </c:numRef>
          </c:val>
          <c:extLst>
            <c:ext xmlns:c16="http://schemas.microsoft.com/office/drawing/2014/chart" uri="{C3380CC4-5D6E-409C-BE32-E72D297353CC}">
              <c16:uniqueId val="{00000004-41C6-4D1C-B241-E5E31497489A}"/>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0.49</c:v>
                </c:pt>
              </c:numCache>
            </c:numRef>
          </c:val>
          <c:extLst>
            <c:ext xmlns:c16="http://schemas.microsoft.com/office/drawing/2014/chart" uri="{C3380CC4-5D6E-409C-BE32-E72D297353CC}">
              <c16:uniqueId val="{00000005-41C6-4D1C-B241-E5E31497489A}"/>
            </c:ext>
          </c:extLst>
        </c:ser>
        <c:ser>
          <c:idx val="5"/>
          <c:order val="5"/>
          <c:tx>
            <c:strRef>
              <c:f>Sheet1!$G$1</c:f>
              <c:strCache>
                <c:ptCount val="1"/>
                <c:pt idx="0">
                  <c:v>Latino</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0.4</c:v>
                </c:pt>
              </c:numCache>
            </c:numRef>
          </c:val>
          <c:extLst>
            <c:ext xmlns:c16="http://schemas.microsoft.com/office/drawing/2014/chart" uri="{C3380CC4-5D6E-409C-BE32-E72D297353CC}">
              <c16:uniqueId val="{00000006-41C6-4D1C-B241-E5E31497489A}"/>
            </c:ext>
          </c:extLst>
        </c:ser>
        <c:dLbls>
          <c:showLegendKey val="0"/>
          <c:showVal val="0"/>
          <c:showCatName val="0"/>
          <c:showSerName val="0"/>
          <c:showPercent val="0"/>
          <c:showBubbleSize val="0"/>
        </c:dLbls>
        <c:gapWidth val="182"/>
        <c:axId val="431137984"/>
        <c:axId val="431135632"/>
      </c:barChart>
      <c:catAx>
        <c:axId val="431137984"/>
        <c:scaling>
          <c:orientation val="minMax"/>
        </c:scaling>
        <c:delete val="1"/>
        <c:axPos val="l"/>
        <c:numFmt formatCode="General" sourceLinked="1"/>
        <c:majorTickMark val="none"/>
        <c:minorTickMark val="none"/>
        <c:tickLblPos val="nextTo"/>
        <c:crossAx val="431135632"/>
        <c:crosses val="autoZero"/>
        <c:auto val="1"/>
        <c:lblAlgn val="ctr"/>
        <c:lblOffset val="100"/>
        <c:noMultiLvlLbl val="0"/>
      </c:catAx>
      <c:valAx>
        <c:axId val="4311356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137984"/>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a:t>
            </a:r>
            <a:r>
              <a:rPr lang="en-US" sz="1200" b="1" baseline="0"/>
              <a:t> 28: Homeownership Rates</a:t>
            </a:r>
          </a:p>
          <a:p>
            <a:pPr>
              <a:defRPr/>
            </a:pPr>
            <a:r>
              <a:rPr lang="en-US" sz="1200" b="1" baseline="0"/>
              <a:t> for African Americans</a:t>
            </a:r>
            <a:endParaRPr lang="en-US" sz="1200" b="1"/>
          </a:p>
        </c:rich>
      </c:tx>
      <c:layout>
        <c:manualLayout>
          <c:xMode val="edge"/>
          <c:yMode val="edge"/>
          <c:x val="0.15704641350210971"/>
          <c:y val="4.57142857142857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795076248380346"/>
          <c:y val="0.31466666666666665"/>
          <c:w val="0.61563573540649186"/>
          <c:h val="0.6015238095238095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692-434A-9DBB-1648E303832E}"/>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692-434A-9DBB-1648E303832E}"/>
                </c:ext>
              </c:extLst>
            </c:dLbl>
            <c:dLbl>
              <c:idx val="2"/>
              <c:layout>
                <c:manualLayout>
                  <c:x val="-0.1304219409282700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92-434A-9DBB-1648E303832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United States</c:v>
                </c:pt>
              </c:strCache>
            </c:strRef>
          </c:cat>
          <c:val>
            <c:numRef>
              <c:f>Sheet1!$B$2:$B$4</c:f>
              <c:numCache>
                <c:formatCode>General</c:formatCode>
                <c:ptCount val="3"/>
                <c:pt idx="0">
                  <c:v>0.32</c:v>
                </c:pt>
                <c:pt idx="1">
                  <c:v>0.31</c:v>
                </c:pt>
                <c:pt idx="2">
                  <c:v>0.42</c:v>
                </c:pt>
              </c:numCache>
            </c:numRef>
          </c:val>
          <c:extLst>
            <c:ext xmlns:c16="http://schemas.microsoft.com/office/drawing/2014/chart" uri="{C3380CC4-5D6E-409C-BE32-E72D297353CC}">
              <c16:uniqueId val="{00000003-5692-434A-9DBB-1648E303832E}"/>
            </c:ext>
          </c:extLst>
        </c:ser>
        <c:dLbls>
          <c:showLegendKey val="0"/>
          <c:showVal val="0"/>
          <c:showCatName val="0"/>
          <c:showSerName val="0"/>
          <c:showPercent val="0"/>
          <c:showBubbleSize val="0"/>
        </c:dLbls>
        <c:gapWidth val="106"/>
        <c:overlap val="76"/>
        <c:axId val="368589184"/>
        <c:axId val="368585656"/>
      </c:barChart>
      <c:catAx>
        <c:axId val="36858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8585656"/>
        <c:crosses val="autoZero"/>
        <c:auto val="1"/>
        <c:lblAlgn val="ctr"/>
        <c:lblOffset val="100"/>
        <c:noMultiLvlLbl val="0"/>
      </c:catAx>
      <c:valAx>
        <c:axId val="3685856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36858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31: Percent of Income Paid</a:t>
            </a:r>
            <a:r>
              <a:rPr lang="en-US" sz="1200" b="1" baseline="0"/>
              <a:t> for Rent* for African Americans</a:t>
            </a:r>
            <a:endParaRPr lang="en-US"/>
          </a:p>
        </c:rich>
      </c:tx>
      <c:layout>
        <c:manualLayout>
          <c:xMode val="edge"/>
          <c:yMode val="edge"/>
          <c:x val="0.10666510429646305"/>
          <c:y val="4.189944134078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0.44</c:v>
                </c:pt>
                <c:pt idx="1">
                  <c:v>0.35</c:v>
                </c:pt>
                <c:pt idx="2">
                  <c:v>0.35</c:v>
                </c:pt>
              </c:numCache>
            </c:numRef>
          </c:val>
          <c:extLst>
            <c:ext xmlns:c16="http://schemas.microsoft.com/office/drawing/2014/chart" uri="{C3380CC4-5D6E-409C-BE32-E72D297353CC}">
              <c16:uniqueId val="{00000000-9F97-4F80-A229-057F0C3A8520}"/>
            </c:ext>
          </c:extLst>
        </c:ser>
        <c:dLbls>
          <c:showLegendKey val="0"/>
          <c:showVal val="0"/>
          <c:showCatName val="0"/>
          <c:showSerName val="0"/>
          <c:showPercent val="0"/>
          <c:showBubbleSize val="0"/>
        </c:dLbls>
        <c:gapWidth val="106"/>
        <c:overlap val="78"/>
        <c:axId val="368583304"/>
        <c:axId val="368586832"/>
      </c:barChart>
      <c:catAx>
        <c:axId val="368583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86832"/>
        <c:crosses val="autoZero"/>
        <c:auto val="1"/>
        <c:lblAlgn val="ctr"/>
        <c:lblOffset val="100"/>
        <c:noMultiLvlLbl val="0"/>
      </c:catAx>
      <c:valAx>
        <c:axId val="3685868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858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34: Median Home Value</a:t>
            </a:r>
          </a:p>
          <a:p>
            <a:pPr>
              <a:defRPr/>
            </a:pPr>
            <a:r>
              <a:rPr lang="en-US" sz="1200" b="1" baseline="0"/>
              <a:t>for African Americans</a:t>
            </a:r>
            <a:endParaRPr lang="en-US"/>
          </a:p>
        </c:rich>
      </c:tx>
      <c:layout>
        <c:manualLayout>
          <c:xMode val="edge"/>
          <c:yMode val="edge"/>
          <c:x val="0.13181706405332744"/>
          <c:y val="6.983240223463686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FD-4069-A1F7-464ACE1DB7F8}"/>
                </c:ext>
              </c:extLst>
            </c:dLbl>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FD-4069-A1F7-464ACE1DB7F8}"/>
                </c:ext>
              </c:extLst>
            </c:dLbl>
            <c:dLbl>
              <c:idx val="2"/>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FD-4069-A1F7-464ACE1DB7F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#,##0</c:formatCode>
                <c:ptCount val="3"/>
                <c:pt idx="0">
                  <c:v>77820</c:v>
                </c:pt>
                <c:pt idx="1">
                  <c:v>397218</c:v>
                </c:pt>
                <c:pt idx="2">
                  <c:v>156514</c:v>
                </c:pt>
              </c:numCache>
            </c:numRef>
          </c:val>
          <c:extLst>
            <c:ext xmlns:c16="http://schemas.microsoft.com/office/drawing/2014/chart" uri="{C3380CC4-5D6E-409C-BE32-E72D297353CC}">
              <c16:uniqueId val="{00000003-1AFD-4069-A1F7-464ACE1DB7F8}"/>
            </c:ext>
          </c:extLst>
        </c:ser>
        <c:dLbls>
          <c:showLegendKey val="0"/>
          <c:showVal val="0"/>
          <c:showCatName val="0"/>
          <c:showSerName val="0"/>
          <c:showPercent val="0"/>
          <c:showBubbleSize val="0"/>
        </c:dLbls>
        <c:gapWidth val="106"/>
        <c:overlap val="78"/>
        <c:axId val="368587616"/>
        <c:axId val="368582520"/>
      </c:barChart>
      <c:catAx>
        <c:axId val="36858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82520"/>
        <c:crosses val="autoZero"/>
        <c:auto val="1"/>
        <c:lblAlgn val="ctr"/>
        <c:lblOffset val="100"/>
        <c:noMultiLvlLbl val="0"/>
      </c:catAx>
      <c:valAx>
        <c:axId val="368582520"/>
        <c:scaling>
          <c:orientation val="minMax"/>
          <c:max val="40000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858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Chart 7: Grade 3 Proficiency in ELA for African Americans in the</a:t>
            </a:r>
          </a:p>
          <a:p>
            <a:pPr>
              <a:defRPr/>
            </a:pPr>
            <a:r>
              <a:rPr lang="en-US" sz="1400" b="1" dirty="0"/>
              <a:t> 9-County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Rochester Region</c:v>
                </c:pt>
                <c:pt idx="1">
                  <c:v>New York State</c:v>
                </c:pt>
              </c:strCache>
            </c:strRef>
          </c:cat>
          <c:val>
            <c:numRef>
              <c:f>Sheet1!$B$2:$B$3</c:f>
              <c:numCache>
                <c:formatCode>General</c:formatCode>
                <c:ptCount val="2"/>
                <c:pt idx="0">
                  <c:v>0.25</c:v>
                </c:pt>
                <c:pt idx="1">
                  <c:v>0.45</c:v>
                </c:pt>
              </c:numCache>
            </c:numRef>
          </c:val>
          <c:extLst>
            <c:ext xmlns:c16="http://schemas.microsoft.com/office/drawing/2014/chart" uri="{C3380CC4-5D6E-409C-BE32-E72D297353CC}">
              <c16:uniqueId val="{00000000-6E18-4FEE-8DA2-66EF2C36265B}"/>
            </c:ext>
          </c:extLst>
        </c:ser>
        <c:dLbls>
          <c:showLegendKey val="0"/>
          <c:showVal val="0"/>
          <c:showCatName val="0"/>
          <c:showSerName val="0"/>
          <c:showPercent val="0"/>
          <c:showBubbleSize val="0"/>
        </c:dLbls>
        <c:gapWidth val="182"/>
        <c:axId val="368588008"/>
        <c:axId val="368582128"/>
      </c:barChart>
      <c:catAx>
        <c:axId val="368588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82128"/>
        <c:crosses val="autoZero"/>
        <c:auto val="1"/>
        <c:lblAlgn val="ctr"/>
        <c:lblOffset val="100"/>
        <c:noMultiLvlLbl val="0"/>
      </c:catAx>
      <c:valAx>
        <c:axId val="3685821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8588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Chart 16: Graduation Rates for African</a:t>
            </a:r>
            <a:r>
              <a:rPr lang="en-US" sz="1400" b="1" baseline="0"/>
              <a:t> Americans</a:t>
            </a:r>
            <a:endParaRPr lang="en-US" sz="14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Rochester Region</c:v>
                </c:pt>
                <c:pt idx="1">
                  <c:v>New York State</c:v>
                </c:pt>
              </c:strCache>
            </c:strRef>
          </c:cat>
          <c:val>
            <c:numRef>
              <c:f>Sheet1!$B$2:$B$3</c:f>
              <c:numCache>
                <c:formatCode>General</c:formatCode>
                <c:ptCount val="2"/>
                <c:pt idx="0">
                  <c:v>0.72</c:v>
                </c:pt>
                <c:pt idx="1">
                  <c:v>0.75</c:v>
                </c:pt>
              </c:numCache>
            </c:numRef>
          </c:val>
          <c:extLst>
            <c:ext xmlns:c16="http://schemas.microsoft.com/office/drawing/2014/chart" uri="{C3380CC4-5D6E-409C-BE32-E72D297353CC}">
              <c16:uniqueId val="{00000000-FE31-4A79-8314-19E13AB73446}"/>
            </c:ext>
          </c:extLst>
        </c:ser>
        <c:dLbls>
          <c:showLegendKey val="0"/>
          <c:showVal val="0"/>
          <c:showCatName val="0"/>
          <c:showSerName val="0"/>
          <c:showPercent val="0"/>
          <c:showBubbleSize val="0"/>
        </c:dLbls>
        <c:gapWidth val="182"/>
        <c:axId val="431786920"/>
        <c:axId val="431785352"/>
      </c:barChart>
      <c:catAx>
        <c:axId val="431786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785352"/>
        <c:crosses val="autoZero"/>
        <c:auto val="1"/>
        <c:lblAlgn val="ctr"/>
        <c:lblOffset val="100"/>
        <c:noMultiLvlLbl val="0"/>
      </c:catAx>
      <c:valAx>
        <c:axId val="431785352"/>
        <c:scaling>
          <c:orientation val="minMax"/>
          <c:min val="0.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78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26: Poverty </a:t>
            </a:r>
            <a:r>
              <a:rPr lang="en-US" sz="1200" b="1" baseline="0"/>
              <a:t>Rates for </a:t>
            </a:r>
          </a:p>
          <a:p>
            <a:pPr>
              <a:defRPr/>
            </a:pPr>
            <a:r>
              <a:rPr lang="en-US" sz="1200" b="1" baseline="0"/>
              <a:t>Latinos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0.32</c:v>
                </c:pt>
                <c:pt idx="1">
                  <c:v>0.24</c:v>
                </c:pt>
                <c:pt idx="2">
                  <c:v>0.21</c:v>
                </c:pt>
              </c:numCache>
            </c:numRef>
          </c:val>
          <c:extLst>
            <c:ext xmlns:c16="http://schemas.microsoft.com/office/drawing/2014/chart" uri="{C3380CC4-5D6E-409C-BE32-E72D297353CC}">
              <c16:uniqueId val="{00000000-08DB-4369-B3EE-8540627BEB62}"/>
            </c:ext>
          </c:extLst>
        </c:ser>
        <c:dLbls>
          <c:showLegendKey val="0"/>
          <c:showVal val="0"/>
          <c:showCatName val="0"/>
          <c:showSerName val="0"/>
          <c:showPercent val="0"/>
          <c:showBubbleSize val="0"/>
        </c:dLbls>
        <c:gapWidth val="106"/>
        <c:overlap val="78"/>
        <c:axId val="431786136"/>
        <c:axId val="432336184"/>
      </c:barChart>
      <c:catAx>
        <c:axId val="431786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336184"/>
        <c:crosses val="autoZero"/>
        <c:auto val="1"/>
        <c:lblAlgn val="ctr"/>
        <c:lblOffset val="100"/>
        <c:noMultiLvlLbl val="0"/>
      </c:catAx>
      <c:valAx>
        <c:axId val="4323361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786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a:t>
            </a:r>
            <a:r>
              <a:rPr lang="en-US" sz="1200" b="1" baseline="0"/>
              <a:t> 5: Child Poverty Rates </a:t>
            </a:r>
          </a:p>
          <a:p>
            <a:pPr>
              <a:defRPr/>
            </a:pPr>
            <a:r>
              <a:rPr lang="en-US" sz="1200" b="1" baseline="0"/>
              <a:t>for Latinos</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United States</c:v>
                </c:pt>
              </c:strCache>
            </c:strRef>
          </c:cat>
          <c:val>
            <c:numRef>
              <c:f>Sheet1!$B$2:$B$4</c:f>
              <c:numCache>
                <c:formatCode>General</c:formatCode>
                <c:ptCount val="3"/>
                <c:pt idx="0">
                  <c:v>0.4</c:v>
                </c:pt>
                <c:pt idx="1">
                  <c:v>0.31</c:v>
                </c:pt>
                <c:pt idx="2">
                  <c:v>0.28000000000000003</c:v>
                </c:pt>
              </c:numCache>
            </c:numRef>
          </c:val>
          <c:extLst>
            <c:ext xmlns:c16="http://schemas.microsoft.com/office/drawing/2014/chart" uri="{C3380CC4-5D6E-409C-BE32-E72D297353CC}">
              <c16:uniqueId val="{00000000-3401-4A87-9C09-4CA13A687055}"/>
            </c:ext>
          </c:extLst>
        </c:ser>
        <c:dLbls>
          <c:showLegendKey val="0"/>
          <c:showVal val="0"/>
          <c:showCatName val="0"/>
          <c:showSerName val="0"/>
          <c:showPercent val="0"/>
          <c:showBubbleSize val="0"/>
        </c:dLbls>
        <c:gapWidth val="182"/>
        <c:axId val="432335400"/>
        <c:axId val="432332656"/>
      </c:barChart>
      <c:catAx>
        <c:axId val="432335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2332656"/>
        <c:crosses val="autoZero"/>
        <c:auto val="1"/>
        <c:lblAlgn val="ctr"/>
        <c:lblOffset val="100"/>
        <c:noMultiLvlLbl val="0"/>
      </c:catAx>
      <c:valAx>
        <c:axId val="4323326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32335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23: Median Household Income </a:t>
            </a:r>
            <a:r>
              <a:rPr lang="en-US" sz="1200" b="1" baseline="0"/>
              <a:t>for Latinos</a:t>
            </a:r>
            <a:endParaRPr lang="en-US"/>
          </a:p>
        </c:rich>
      </c:tx>
      <c:layout>
        <c:manualLayout>
          <c:xMode val="edge"/>
          <c:yMode val="edge"/>
          <c:x val="0.12476428289683239"/>
          <c:y val="4.88826815642458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32606</c:v>
                </c:pt>
                <c:pt idx="1">
                  <c:v>46259</c:v>
                </c:pt>
                <c:pt idx="2">
                  <c:v>49225</c:v>
                </c:pt>
              </c:numCache>
            </c:numRef>
          </c:val>
          <c:extLst>
            <c:ext xmlns:c16="http://schemas.microsoft.com/office/drawing/2014/chart" uri="{C3380CC4-5D6E-409C-BE32-E72D297353CC}">
              <c16:uniqueId val="{00000000-336A-4BD6-BFB7-FF63814FAC49}"/>
            </c:ext>
          </c:extLst>
        </c:ser>
        <c:dLbls>
          <c:showLegendKey val="0"/>
          <c:showVal val="0"/>
          <c:showCatName val="0"/>
          <c:showSerName val="0"/>
          <c:showPercent val="0"/>
          <c:showBubbleSize val="0"/>
        </c:dLbls>
        <c:gapWidth val="106"/>
        <c:overlap val="78"/>
        <c:axId val="432331480"/>
        <c:axId val="432337360"/>
      </c:barChart>
      <c:catAx>
        <c:axId val="432331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337360"/>
        <c:crosses val="autoZero"/>
        <c:auto val="1"/>
        <c:lblAlgn val="ctr"/>
        <c:lblOffset val="100"/>
        <c:noMultiLvlLbl val="0"/>
      </c:catAx>
      <c:valAx>
        <c:axId val="4323373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33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a:t>
            </a:r>
            <a:r>
              <a:rPr lang="en-US" sz="1200" b="1" baseline="0"/>
              <a:t> 29: Homeownership Rates</a:t>
            </a:r>
          </a:p>
          <a:p>
            <a:pPr>
              <a:defRPr/>
            </a:pPr>
            <a:r>
              <a:rPr lang="en-US" sz="1200" b="1" baseline="0"/>
              <a:t> for Latinos</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795076248380346"/>
          <c:y val="0.32990476190476192"/>
          <c:w val="0.61563573540649186"/>
          <c:h val="0.5862857142857144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D09-4F3B-8A03-03F287415FBF}"/>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D09-4F3B-8A03-03F287415FBF}"/>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D09-4F3B-8A03-03F287415FB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United States</c:v>
                </c:pt>
              </c:strCache>
            </c:strRef>
          </c:cat>
          <c:val>
            <c:numRef>
              <c:f>Sheet1!$B$2:$B$4</c:f>
              <c:numCache>
                <c:formatCode>General</c:formatCode>
                <c:ptCount val="3"/>
                <c:pt idx="0">
                  <c:v>0.35</c:v>
                </c:pt>
                <c:pt idx="1">
                  <c:v>0.25</c:v>
                </c:pt>
                <c:pt idx="2">
                  <c:v>0.47</c:v>
                </c:pt>
              </c:numCache>
            </c:numRef>
          </c:val>
          <c:extLst>
            <c:ext xmlns:c16="http://schemas.microsoft.com/office/drawing/2014/chart" uri="{C3380CC4-5D6E-409C-BE32-E72D297353CC}">
              <c16:uniqueId val="{00000003-1D09-4F3B-8A03-03F287415FBF}"/>
            </c:ext>
          </c:extLst>
        </c:ser>
        <c:dLbls>
          <c:showLegendKey val="0"/>
          <c:showVal val="0"/>
          <c:showCatName val="0"/>
          <c:showSerName val="0"/>
          <c:showPercent val="0"/>
          <c:showBubbleSize val="0"/>
        </c:dLbls>
        <c:gapWidth val="106"/>
        <c:overlap val="76"/>
        <c:axId val="432336576"/>
        <c:axId val="432333832"/>
      </c:barChart>
      <c:catAx>
        <c:axId val="43233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2333832"/>
        <c:crosses val="autoZero"/>
        <c:auto val="1"/>
        <c:lblAlgn val="ctr"/>
        <c:lblOffset val="100"/>
        <c:noMultiLvlLbl val="0"/>
      </c:catAx>
      <c:valAx>
        <c:axId val="4323338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3233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32 Percent of Income Paid</a:t>
            </a:r>
            <a:r>
              <a:rPr lang="en-US" sz="1200" b="1" baseline="0"/>
              <a:t> for Rent* for Latinos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0.44</c:v>
                </c:pt>
                <c:pt idx="1">
                  <c:v>0.37</c:v>
                </c:pt>
                <c:pt idx="2">
                  <c:v>0.32</c:v>
                </c:pt>
              </c:numCache>
            </c:numRef>
          </c:val>
          <c:extLst>
            <c:ext xmlns:c16="http://schemas.microsoft.com/office/drawing/2014/chart" uri="{C3380CC4-5D6E-409C-BE32-E72D297353CC}">
              <c16:uniqueId val="{00000000-3721-4C28-A9D1-6C61AC6A7C10}"/>
            </c:ext>
          </c:extLst>
        </c:ser>
        <c:dLbls>
          <c:showLegendKey val="0"/>
          <c:showVal val="0"/>
          <c:showCatName val="0"/>
          <c:showSerName val="0"/>
          <c:showPercent val="0"/>
          <c:showBubbleSize val="0"/>
        </c:dLbls>
        <c:gapWidth val="106"/>
        <c:overlap val="78"/>
        <c:axId val="432334224"/>
        <c:axId val="432336968"/>
      </c:barChart>
      <c:catAx>
        <c:axId val="432334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336968"/>
        <c:crosses val="autoZero"/>
        <c:auto val="1"/>
        <c:lblAlgn val="ctr"/>
        <c:lblOffset val="100"/>
        <c:noMultiLvlLbl val="0"/>
      </c:catAx>
      <c:valAx>
        <c:axId val="4323369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33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Chart 6: </a:t>
            </a:r>
            <a:r>
              <a:rPr lang="en-US" sz="1400" b="1" i="0" u="none" strike="noStrike" baseline="0">
                <a:effectLst/>
              </a:rPr>
              <a:t>Grade 3 </a:t>
            </a:r>
            <a:r>
              <a:rPr lang="en-US" sz="1400" b="1"/>
              <a:t>Proficiency</a:t>
            </a:r>
            <a:r>
              <a:rPr lang="en-US" sz="1400" b="1" baseline="0"/>
              <a:t> in ELA </a:t>
            </a:r>
          </a:p>
          <a:p>
            <a:pPr>
              <a:defRPr/>
            </a:pPr>
            <a:r>
              <a:rPr lang="en-US" sz="1400" b="1"/>
              <a:t>by Race &amp; Ethnicity for the 9-County Region</a:t>
            </a:r>
          </a:p>
        </c:rich>
      </c:tx>
      <c:layout>
        <c:manualLayout>
          <c:xMode val="edge"/>
          <c:yMode val="edge"/>
          <c:x val="0.15968601895734594"/>
          <c:y val="3.07692307692307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A25-4FB2-825B-94257209136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0.44</c:v>
                </c:pt>
              </c:numCache>
            </c:numRef>
          </c:val>
          <c:extLst>
            <c:ext xmlns:c16="http://schemas.microsoft.com/office/drawing/2014/chart" uri="{C3380CC4-5D6E-409C-BE32-E72D297353CC}">
              <c16:uniqueId val="{00000001-8A25-4FB2-825B-942572091361}"/>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8A25-4FB2-825B-942572091361}"/>
            </c:ext>
          </c:extLst>
        </c:ser>
        <c:ser>
          <c:idx val="2"/>
          <c:order val="2"/>
          <c:tx>
            <c:strRef>
              <c:f>Sheet1!$D$1</c:f>
              <c:strCache>
                <c:ptCount val="1"/>
                <c:pt idx="0">
                  <c:v>White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0.52</c:v>
                </c:pt>
              </c:numCache>
            </c:numRef>
          </c:val>
          <c:extLst>
            <c:ext xmlns:c16="http://schemas.microsoft.com/office/drawing/2014/chart" uri="{C3380CC4-5D6E-409C-BE32-E72D297353CC}">
              <c16:uniqueId val="{00000003-8A25-4FB2-825B-942572091361}"/>
            </c:ext>
          </c:extLst>
        </c:ser>
        <c:ser>
          <c:idx val="3"/>
          <c:order val="3"/>
          <c:tx>
            <c:strRef>
              <c:f>Sheet1!$E$1</c:f>
              <c:strCache>
                <c:ptCount val="1"/>
                <c:pt idx="0">
                  <c:v>Asian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0.53</c:v>
                </c:pt>
              </c:numCache>
            </c:numRef>
          </c:val>
          <c:extLst>
            <c:ext xmlns:c16="http://schemas.microsoft.com/office/drawing/2014/chart" uri="{C3380CC4-5D6E-409C-BE32-E72D297353CC}">
              <c16:uniqueId val="{00000004-8A25-4FB2-825B-942572091361}"/>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0.25</c:v>
                </c:pt>
              </c:numCache>
            </c:numRef>
          </c:val>
          <c:extLst>
            <c:ext xmlns:c16="http://schemas.microsoft.com/office/drawing/2014/chart" uri="{C3380CC4-5D6E-409C-BE32-E72D297353CC}">
              <c16:uniqueId val="{00000005-8A25-4FB2-825B-942572091361}"/>
            </c:ext>
          </c:extLst>
        </c:ser>
        <c:ser>
          <c:idx val="5"/>
          <c:order val="5"/>
          <c:tx>
            <c:strRef>
              <c:f>Sheet1!$G$1</c:f>
              <c:strCache>
                <c:ptCount val="1"/>
                <c:pt idx="0">
                  <c:v>Latino</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0.27</c:v>
                </c:pt>
              </c:numCache>
            </c:numRef>
          </c:val>
          <c:extLst>
            <c:ext xmlns:c16="http://schemas.microsoft.com/office/drawing/2014/chart" uri="{C3380CC4-5D6E-409C-BE32-E72D297353CC}">
              <c16:uniqueId val="{00000006-8A25-4FB2-825B-942572091361}"/>
            </c:ext>
          </c:extLst>
        </c:ser>
        <c:dLbls>
          <c:showLegendKey val="0"/>
          <c:showVal val="0"/>
          <c:showCatName val="0"/>
          <c:showSerName val="0"/>
          <c:showPercent val="0"/>
          <c:showBubbleSize val="0"/>
        </c:dLbls>
        <c:gapWidth val="182"/>
        <c:axId val="431137592"/>
        <c:axId val="431138768"/>
      </c:barChart>
      <c:catAx>
        <c:axId val="431137592"/>
        <c:scaling>
          <c:orientation val="minMax"/>
        </c:scaling>
        <c:delete val="1"/>
        <c:axPos val="l"/>
        <c:numFmt formatCode="General" sourceLinked="1"/>
        <c:majorTickMark val="none"/>
        <c:minorTickMark val="none"/>
        <c:tickLblPos val="nextTo"/>
        <c:crossAx val="431138768"/>
        <c:crosses val="autoZero"/>
        <c:auto val="1"/>
        <c:lblAlgn val="ctr"/>
        <c:lblOffset val="100"/>
        <c:noMultiLvlLbl val="0"/>
      </c:catAx>
      <c:valAx>
        <c:axId val="4311387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137592"/>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35: Median Home Value</a:t>
            </a:r>
          </a:p>
          <a:p>
            <a:pPr>
              <a:defRPr/>
            </a:pPr>
            <a:r>
              <a:rPr lang="en-US" sz="1200" b="1" baseline="0"/>
              <a:t>for Latinos</a:t>
            </a:r>
            <a:endParaRPr lang="en-US"/>
          </a:p>
        </c:rich>
      </c:tx>
      <c:layout>
        <c:manualLayout>
          <c:xMode val="edge"/>
          <c:yMode val="edge"/>
          <c:x val="0.11924108417489522"/>
          <c:y val="2.79329608938547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E3-4430-999C-287DD345C447}"/>
                </c:ext>
              </c:extLst>
            </c:dLbl>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3-4430-999C-287DD345C447}"/>
                </c:ext>
              </c:extLst>
            </c:dLbl>
            <c:dLbl>
              <c:idx val="2"/>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E3-4430-999C-287DD345C44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#,##0</c:formatCode>
                <c:ptCount val="3"/>
                <c:pt idx="0">
                  <c:v>89383</c:v>
                </c:pt>
                <c:pt idx="1">
                  <c:v>379906</c:v>
                </c:pt>
                <c:pt idx="2">
                  <c:v>193260</c:v>
                </c:pt>
              </c:numCache>
            </c:numRef>
          </c:val>
          <c:extLst>
            <c:ext xmlns:c16="http://schemas.microsoft.com/office/drawing/2014/chart" uri="{C3380CC4-5D6E-409C-BE32-E72D297353CC}">
              <c16:uniqueId val="{00000003-6EE3-4430-999C-287DD345C447}"/>
            </c:ext>
          </c:extLst>
        </c:ser>
        <c:dLbls>
          <c:showLegendKey val="0"/>
          <c:showVal val="0"/>
          <c:showCatName val="0"/>
          <c:showSerName val="0"/>
          <c:showPercent val="0"/>
          <c:showBubbleSize val="0"/>
        </c:dLbls>
        <c:gapWidth val="106"/>
        <c:overlap val="78"/>
        <c:axId val="368582912"/>
        <c:axId val="368583696"/>
      </c:barChart>
      <c:catAx>
        <c:axId val="36858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83696"/>
        <c:crosses val="autoZero"/>
        <c:auto val="1"/>
        <c:lblAlgn val="ctr"/>
        <c:lblOffset val="100"/>
        <c:noMultiLvlLbl val="0"/>
      </c:catAx>
      <c:valAx>
        <c:axId val="3685836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858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8: Grade 3 Proficiency in ELA  for Latinos</a:t>
            </a:r>
            <a:r>
              <a:rPr lang="en-US" sz="1200" b="1" baseline="0"/>
              <a:t> </a:t>
            </a:r>
            <a:r>
              <a:rPr lang="en-US" sz="1200" b="1"/>
              <a:t>in the</a:t>
            </a:r>
          </a:p>
          <a:p>
            <a:pPr>
              <a:defRPr/>
            </a:pPr>
            <a:r>
              <a:rPr lang="en-US" sz="1200" b="1"/>
              <a:t> 9-County Region</a:t>
            </a:r>
          </a:p>
        </c:rich>
      </c:tx>
      <c:layout>
        <c:manualLayout>
          <c:xMode val="edge"/>
          <c:yMode val="edge"/>
          <c:x val="0.14303232919838194"/>
          <c:y val="4.28112736353906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Rochester Region</c:v>
                </c:pt>
                <c:pt idx="1">
                  <c:v>New York State</c:v>
                </c:pt>
              </c:strCache>
            </c:strRef>
          </c:cat>
          <c:val>
            <c:numRef>
              <c:f>Sheet1!$B$2:$B$3</c:f>
              <c:numCache>
                <c:formatCode>General</c:formatCode>
                <c:ptCount val="2"/>
                <c:pt idx="0">
                  <c:v>0.27</c:v>
                </c:pt>
                <c:pt idx="1">
                  <c:v>0.43</c:v>
                </c:pt>
              </c:numCache>
            </c:numRef>
          </c:val>
          <c:extLst>
            <c:ext xmlns:c16="http://schemas.microsoft.com/office/drawing/2014/chart" uri="{C3380CC4-5D6E-409C-BE32-E72D297353CC}">
              <c16:uniqueId val="{00000000-5731-4B27-9AA7-77B32B76CD88}"/>
            </c:ext>
          </c:extLst>
        </c:ser>
        <c:dLbls>
          <c:showLegendKey val="0"/>
          <c:showVal val="0"/>
          <c:showCatName val="0"/>
          <c:showSerName val="0"/>
          <c:showPercent val="0"/>
          <c:showBubbleSize val="0"/>
        </c:dLbls>
        <c:gapWidth val="182"/>
        <c:axId val="431138376"/>
        <c:axId val="431141120"/>
      </c:barChart>
      <c:catAx>
        <c:axId val="43113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141120"/>
        <c:crosses val="autoZero"/>
        <c:auto val="1"/>
        <c:lblAlgn val="ctr"/>
        <c:lblOffset val="100"/>
        <c:noMultiLvlLbl val="0"/>
      </c:catAx>
      <c:valAx>
        <c:axId val="4311411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13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t>Chart 17: Graduation Rates for Latinos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Rochester Region</c:v>
                </c:pt>
                <c:pt idx="1">
                  <c:v>New York State</c:v>
                </c:pt>
              </c:strCache>
            </c:strRef>
          </c:cat>
          <c:val>
            <c:numRef>
              <c:f>Sheet1!$B$2:$B$3</c:f>
              <c:numCache>
                <c:formatCode>General</c:formatCode>
                <c:ptCount val="2"/>
                <c:pt idx="0">
                  <c:v>0.75</c:v>
                </c:pt>
                <c:pt idx="1">
                  <c:v>0.75</c:v>
                </c:pt>
              </c:numCache>
            </c:numRef>
          </c:val>
          <c:extLst>
            <c:ext xmlns:c16="http://schemas.microsoft.com/office/drawing/2014/chart" uri="{C3380CC4-5D6E-409C-BE32-E72D297353CC}">
              <c16:uniqueId val="{00000000-226C-4983-8399-7B38E2002C1D}"/>
            </c:ext>
          </c:extLst>
        </c:ser>
        <c:dLbls>
          <c:showLegendKey val="0"/>
          <c:showVal val="0"/>
          <c:showCatName val="0"/>
          <c:showSerName val="0"/>
          <c:showPercent val="0"/>
          <c:showBubbleSize val="0"/>
        </c:dLbls>
        <c:gapWidth val="182"/>
        <c:axId val="368586440"/>
        <c:axId val="368584088"/>
      </c:barChart>
      <c:catAx>
        <c:axId val="368586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84088"/>
        <c:crosses val="autoZero"/>
        <c:auto val="1"/>
        <c:lblAlgn val="ctr"/>
        <c:lblOffset val="100"/>
        <c:noMultiLvlLbl val="0"/>
      </c:catAx>
      <c:valAx>
        <c:axId val="3685840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858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Chart 21: </a:t>
            </a:r>
            <a:r>
              <a:rPr lang="en-US" sz="1400" b="1" i="0" u="none" strike="noStrike" baseline="0">
                <a:effectLst/>
              </a:rPr>
              <a:t>Median Household Income </a:t>
            </a:r>
          </a:p>
          <a:p>
            <a:pPr>
              <a:defRPr/>
            </a:pPr>
            <a:r>
              <a:rPr lang="en-US" sz="1400" b="1"/>
              <a:t>by Race &amp; Ethnicity for the 9-County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EDC-41AF-97A2-74A3F7C54D4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57350</c:v>
                </c:pt>
              </c:numCache>
            </c:numRef>
          </c:val>
          <c:extLst>
            <c:ext xmlns:c16="http://schemas.microsoft.com/office/drawing/2014/chart" uri="{C3380CC4-5D6E-409C-BE32-E72D297353CC}">
              <c16:uniqueId val="{00000001-6EDC-41AF-97A2-74A3F7C54D4F}"/>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6EDC-41AF-97A2-74A3F7C54D4F}"/>
            </c:ext>
          </c:extLst>
        </c:ser>
        <c:ser>
          <c:idx val="2"/>
          <c:order val="2"/>
          <c:tx>
            <c:strRef>
              <c:f>Sheet1!$D$1</c:f>
              <c:strCache>
                <c:ptCount val="1"/>
                <c:pt idx="0">
                  <c:v>White</c:v>
                </c:pt>
              </c:strCache>
            </c:strRef>
          </c:tx>
          <c:spPr>
            <a:solidFill>
              <a:schemeClr val="accent3"/>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61627</c:v>
                </c:pt>
              </c:numCache>
            </c:numRef>
          </c:val>
          <c:extLst>
            <c:ext xmlns:c16="http://schemas.microsoft.com/office/drawing/2014/chart" uri="{C3380CC4-5D6E-409C-BE32-E72D297353CC}">
              <c16:uniqueId val="{00000003-6EDC-41AF-97A2-74A3F7C54D4F}"/>
            </c:ext>
          </c:extLst>
        </c:ser>
        <c:ser>
          <c:idx val="3"/>
          <c:order val="3"/>
          <c:tx>
            <c:strRef>
              <c:f>Sheet1!$E$1</c:f>
              <c:strCache>
                <c:ptCount val="1"/>
                <c:pt idx="0">
                  <c:v>Asian</c:v>
                </c:pt>
              </c:strCache>
            </c:strRef>
          </c:tx>
          <c:spPr>
            <a:solidFill>
              <a:schemeClr val="accent4"/>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63918</c:v>
                </c:pt>
              </c:numCache>
            </c:numRef>
          </c:val>
          <c:extLst>
            <c:ext xmlns:c16="http://schemas.microsoft.com/office/drawing/2014/chart" uri="{C3380CC4-5D6E-409C-BE32-E72D297353CC}">
              <c16:uniqueId val="{00000004-6EDC-41AF-97A2-74A3F7C54D4F}"/>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30182</c:v>
                </c:pt>
              </c:numCache>
            </c:numRef>
          </c:val>
          <c:extLst>
            <c:ext xmlns:c16="http://schemas.microsoft.com/office/drawing/2014/chart" uri="{C3380CC4-5D6E-409C-BE32-E72D297353CC}">
              <c16:uniqueId val="{00000005-6EDC-41AF-97A2-74A3F7C54D4F}"/>
            </c:ext>
          </c:extLst>
        </c:ser>
        <c:ser>
          <c:idx val="5"/>
          <c:order val="5"/>
          <c:tx>
            <c:strRef>
              <c:f>Sheet1!$G$1</c:f>
              <c:strCache>
                <c:ptCount val="1"/>
                <c:pt idx="0">
                  <c:v>Latino</c:v>
                </c:pt>
              </c:strCache>
            </c:strRef>
          </c:tx>
          <c:spPr>
            <a:solidFill>
              <a:schemeClr val="accent6"/>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32606</c:v>
                </c:pt>
              </c:numCache>
            </c:numRef>
          </c:val>
          <c:extLst>
            <c:ext xmlns:c16="http://schemas.microsoft.com/office/drawing/2014/chart" uri="{C3380CC4-5D6E-409C-BE32-E72D297353CC}">
              <c16:uniqueId val="{00000006-6EDC-41AF-97A2-74A3F7C54D4F}"/>
            </c:ext>
          </c:extLst>
        </c:ser>
        <c:dLbls>
          <c:showLegendKey val="0"/>
          <c:showVal val="0"/>
          <c:showCatName val="0"/>
          <c:showSerName val="0"/>
          <c:showPercent val="0"/>
          <c:showBubbleSize val="0"/>
        </c:dLbls>
        <c:gapWidth val="182"/>
        <c:axId val="431142296"/>
        <c:axId val="431136416"/>
      </c:barChart>
      <c:catAx>
        <c:axId val="431142296"/>
        <c:scaling>
          <c:orientation val="minMax"/>
        </c:scaling>
        <c:delete val="1"/>
        <c:axPos val="l"/>
        <c:numFmt formatCode="General" sourceLinked="1"/>
        <c:majorTickMark val="none"/>
        <c:minorTickMark val="none"/>
        <c:tickLblPos val="nextTo"/>
        <c:crossAx val="431136416"/>
        <c:crosses val="autoZero"/>
        <c:auto val="1"/>
        <c:lblAlgn val="ctr"/>
        <c:lblOffset val="100"/>
        <c:noMultiLvlLbl val="0"/>
      </c:catAx>
      <c:valAx>
        <c:axId val="43113641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142296"/>
        <c:crosses val="autoZero"/>
        <c:crossBetween val="between"/>
      </c:valAx>
      <c:spPr>
        <a:noFill/>
        <a:ln>
          <a:noFill/>
        </a:ln>
        <a:effectLst/>
      </c:spPr>
    </c:plotArea>
    <c:legend>
      <c:legendPos val="b"/>
      <c:legendEntry>
        <c:idx val="4"/>
        <c:delete val="1"/>
      </c:legendEntry>
      <c:layout>
        <c:manualLayout>
          <c:xMode val="edge"/>
          <c:yMode val="edge"/>
          <c:x val="4.6856766666542919E-2"/>
          <c:y val="0.8143120119922248"/>
          <c:w val="0.89999987625309208"/>
          <c:h val="0.10723610516258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Chart 24: </a:t>
            </a:r>
            <a:r>
              <a:rPr lang="en-US" sz="1400" b="1" i="0" u="none" strike="noStrike" baseline="0">
                <a:effectLst/>
              </a:rPr>
              <a:t>Poverty Rate Rates </a:t>
            </a:r>
            <a:r>
              <a:rPr lang="en-US" sz="1400" b="1"/>
              <a:t>by </a:t>
            </a:r>
          </a:p>
          <a:p>
            <a:pPr>
              <a:defRPr/>
            </a:pPr>
            <a:r>
              <a:rPr lang="en-US" sz="1400" b="1"/>
              <a:t>Race &amp; Ethnicity for the 9-County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914-460D-A0CA-63CE59A0D28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0.14000000000000001</c:v>
                </c:pt>
              </c:numCache>
            </c:numRef>
          </c:val>
          <c:extLst>
            <c:ext xmlns:c16="http://schemas.microsoft.com/office/drawing/2014/chart" uri="{C3380CC4-5D6E-409C-BE32-E72D297353CC}">
              <c16:uniqueId val="{00000001-4914-460D-A0CA-63CE59A0D284}"/>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4914-460D-A0CA-63CE59A0D284}"/>
            </c:ext>
          </c:extLst>
        </c:ser>
        <c:ser>
          <c:idx val="2"/>
          <c:order val="2"/>
          <c:tx>
            <c:strRef>
              <c:f>Sheet1!$D$1</c:f>
              <c:strCache>
                <c:ptCount val="1"/>
                <c:pt idx="0">
                  <c:v>White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0.1</c:v>
                </c:pt>
              </c:numCache>
            </c:numRef>
          </c:val>
          <c:extLst>
            <c:ext xmlns:c16="http://schemas.microsoft.com/office/drawing/2014/chart" uri="{C3380CC4-5D6E-409C-BE32-E72D297353CC}">
              <c16:uniqueId val="{00000003-4914-460D-A0CA-63CE59A0D284}"/>
            </c:ext>
          </c:extLst>
        </c:ser>
        <c:ser>
          <c:idx val="3"/>
          <c:order val="3"/>
          <c:tx>
            <c:strRef>
              <c:f>Sheet1!$E$1</c:f>
              <c:strCache>
                <c:ptCount val="1"/>
                <c:pt idx="0">
                  <c:v>Asian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0.17</c:v>
                </c:pt>
              </c:numCache>
            </c:numRef>
          </c:val>
          <c:extLst>
            <c:ext xmlns:c16="http://schemas.microsoft.com/office/drawing/2014/chart" uri="{C3380CC4-5D6E-409C-BE32-E72D297353CC}">
              <c16:uniqueId val="{00000004-4914-460D-A0CA-63CE59A0D284}"/>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0.34</c:v>
                </c:pt>
              </c:numCache>
            </c:numRef>
          </c:val>
          <c:extLst>
            <c:ext xmlns:c16="http://schemas.microsoft.com/office/drawing/2014/chart" uri="{C3380CC4-5D6E-409C-BE32-E72D297353CC}">
              <c16:uniqueId val="{00000005-4914-460D-A0CA-63CE59A0D284}"/>
            </c:ext>
          </c:extLst>
        </c:ser>
        <c:ser>
          <c:idx val="5"/>
          <c:order val="5"/>
          <c:tx>
            <c:strRef>
              <c:f>Sheet1!$G$1</c:f>
              <c:strCache>
                <c:ptCount val="1"/>
                <c:pt idx="0">
                  <c:v>Latino</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0.32</c:v>
                </c:pt>
              </c:numCache>
            </c:numRef>
          </c:val>
          <c:extLst>
            <c:ext xmlns:c16="http://schemas.microsoft.com/office/drawing/2014/chart" uri="{C3380CC4-5D6E-409C-BE32-E72D297353CC}">
              <c16:uniqueId val="{00000006-4914-460D-A0CA-63CE59A0D284}"/>
            </c:ext>
          </c:extLst>
        </c:ser>
        <c:dLbls>
          <c:showLegendKey val="0"/>
          <c:showVal val="0"/>
          <c:showCatName val="0"/>
          <c:showSerName val="0"/>
          <c:showPercent val="0"/>
          <c:showBubbleSize val="0"/>
        </c:dLbls>
        <c:gapWidth val="182"/>
        <c:axId val="431787312"/>
        <c:axId val="431788096"/>
      </c:barChart>
      <c:catAx>
        <c:axId val="431787312"/>
        <c:scaling>
          <c:orientation val="minMax"/>
        </c:scaling>
        <c:delete val="1"/>
        <c:axPos val="l"/>
        <c:numFmt formatCode="General" sourceLinked="1"/>
        <c:majorTickMark val="none"/>
        <c:minorTickMark val="none"/>
        <c:tickLblPos val="nextTo"/>
        <c:crossAx val="431788096"/>
        <c:crosses val="autoZero"/>
        <c:auto val="1"/>
        <c:lblAlgn val="ctr"/>
        <c:lblOffset val="100"/>
        <c:noMultiLvlLbl val="0"/>
      </c:catAx>
      <c:valAx>
        <c:axId val="4317880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787312"/>
        <c:crosses val="autoZero"/>
        <c:crossBetween val="between"/>
      </c:valAx>
      <c:spPr>
        <a:noFill/>
        <a:ln>
          <a:noFill/>
        </a:ln>
        <a:effectLst/>
      </c:spPr>
    </c:plotArea>
    <c:legend>
      <c:legendPos val="b"/>
      <c:legendEntry>
        <c:idx val="4"/>
        <c:delete val="1"/>
      </c:legendEntry>
      <c:layout>
        <c:manualLayout>
          <c:xMode val="edge"/>
          <c:yMode val="edge"/>
          <c:x val="8.1776724630732628E-2"/>
          <c:y val="0.89704776738716885"/>
          <c:w val="0.83644636633535563"/>
          <c:h val="8.418757272229165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Chart 27: </a:t>
            </a:r>
            <a:r>
              <a:rPr lang="en-US" sz="1400" b="1" i="0" u="none" strike="noStrike" baseline="0" dirty="0">
                <a:effectLst/>
              </a:rPr>
              <a:t>Homeownership Rates by</a:t>
            </a:r>
          </a:p>
          <a:p>
            <a:pPr>
              <a:defRPr/>
            </a:pPr>
            <a:r>
              <a:rPr lang="en-US" sz="1400" b="1" i="0" u="none" strike="noStrike" baseline="0" dirty="0">
                <a:effectLst/>
              </a:rPr>
              <a:t> </a:t>
            </a:r>
            <a:r>
              <a:rPr lang="en-US" sz="1400" b="1" dirty="0"/>
              <a:t> Race &amp; Ethnicity for the 9-County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C9E-45D3-8251-A02F2DDDA8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0.68</c:v>
                </c:pt>
              </c:numCache>
            </c:numRef>
          </c:val>
          <c:extLst>
            <c:ext xmlns:c16="http://schemas.microsoft.com/office/drawing/2014/chart" uri="{C3380CC4-5D6E-409C-BE32-E72D297353CC}">
              <c16:uniqueId val="{00000001-4C9E-45D3-8251-A02F2DDDA86A}"/>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4C9E-45D3-8251-A02F2DDDA86A}"/>
            </c:ext>
          </c:extLst>
        </c:ser>
        <c:ser>
          <c:idx val="2"/>
          <c:order val="2"/>
          <c:tx>
            <c:strRef>
              <c:f>Sheet1!$D$1</c:f>
              <c:strCache>
                <c:ptCount val="1"/>
                <c:pt idx="0">
                  <c:v>White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0.73</c:v>
                </c:pt>
              </c:numCache>
            </c:numRef>
          </c:val>
          <c:extLst>
            <c:ext xmlns:c16="http://schemas.microsoft.com/office/drawing/2014/chart" uri="{C3380CC4-5D6E-409C-BE32-E72D297353CC}">
              <c16:uniqueId val="{00000003-4C9E-45D3-8251-A02F2DDDA86A}"/>
            </c:ext>
          </c:extLst>
        </c:ser>
        <c:ser>
          <c:idx val="3"/>
          <c:order val="3"/>
          <c:tx>
            <c:strRef>
              <c:f>Sheet1!$E$1</c:f>
              <c:strCache>
                <c:ptCount val="1"/>
                <c:pt idx="0">
                  <c:v>Asian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0.55000000000000004</c:v>
                </c:pt>
              </c:numCache>
            </c:numRef>
          </c:val>
          <c:extLst>
            <c:ext xmlns:c16="http://schemas.microsoft.com/office/drawing/2014/chart" uri="{C3380CC4-5D6E-409C-BE32-E72D297353CC}">
              <c16:uniqueId val="{00000004-4C9E-45D3-8251-A02F2DDDA86A}"/>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0.32</c:v>
                </c:pt>
              </c:numCache>
            </c:numRef>
          </c:val>
          <c:extLst>
            <c:ext xmlns:c16="http://schemas.microsoft.com/office/drawing/2014/chart" uri="{C3380CC4-5D6E-409C-BE32-E72D297353CC}">
              <c16:uniqueId val="{00000005-4C9E-45D3-8251-A02F2DDDA86A}"/>
            </c:ext>
          </c:extLst>
        </c:ser>
        <c:ser>
          <c:idx val="5"/>
          <c:order val="5"/>
          <c:tx>
            <c:strRef>
              <c:f>Sheet1!$G$1</c:f>
              <c:strCache>
                <c:ptCount val="1"/>
                <c:pt idx="0">
                  <c:v>Latino</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0.35</c:v>
                </c:pt>
              </c:numCache>
            </c:numRef>
          </c:val>
          <c:extLst>
            <c:ext xmlns:c16="http://schemas.microsoft.com/office/drawing/2014/chart" uri="{C3380CC4-5D6E-409C-BE32-E72D297353CC}">
              <c16:uniqueId val="{00000006-4C9E-45D3-8251-A02F2DDDA86A}"/>
            </c:ext>
          </c:extLst>
        </c:ser>
        <c:dLbls>
          <c:showLegendKey val="0"/>
          <c:showVal val="0"/>
          <c:showCatName val="0"/>
          <c:showSerName val="0"/>
          <c:showPercent val="0"/>
          <c:showBubbleSize val="0"/>
        </c:dLbls>
        <c:gapWidth val="182"/>
        <c:axId val="431788488"/>
        <c:axId val="431789272"/>
      </c:barChart>
      <c:catAx>
        <c:axId val="431788488"/>
        <c:scaling>
          <c:orientation val="minMax"/>
        </c:scaling>
        <c:delete val="1"/>
        <c:axPos val="l"/>
        <c:numFmt formatCode="General" sourceLinked="1"/>
        <c:majorTickMark val="none"/>
        <c:minorTickMark val="none"/>
        <c:tickLblPos val="nextTo"/>
        <c:crossAx val="431789272"/>
        <c:crosses val="autoZero"/>
        <c:auto val="1"/>
        <c:lblAlgn val="ctr"/>
        <c:lblOffset val="100"/>
        <c:noMultiLvlLbl val="0"/>
      </c:catAx>
      <c:valAx>
        <c:axId val="43178927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788488"/>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Chart 33: Median</a:t>
            </a:r>
            <a:r>
              <a:rPr lang="en-US" sz="1400" b="1" baseline="0"/>
              <a:t> Home Value</a:t>
            </a:r>
            <a:r>
              <a:rPr lang="en-US" sz="1400" b="1" i="0" u="none" strike="noStrike" baseline="0">
                <a:effectLst/>
              </a:rPr>
              <a:t> </a:t>
            </a:r>
          </a:p>
          <a:p>
            <a:pPr>
              <a:defRPr/>
            </a:pPr>
            <a:r>
              <a:rPr lang="en-US" sz="1400" b="1"/>
              <a:t>by Race &amp; Ethnicity for the 9-County Region</a:t>
            </a:r>
          </a:p>
        </c:rich>
      </c:tx>
      <c:layout>
        <c:manualLayout>
          <c:xMode val="edge"/>
          <c:yMode val="edge"/>
          <c:x val="0.15535133028668971"/>
          <c:y val="1.97628458498023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435403066646423E-2"/>
          <c:y val="0.24357707509881424"/>
          <c:w val="0.9332017610444816"/>
          <c:h val="0.57709649559615328"/>
        </c:manualLayout>
      </c:layout>
      <c:barChart>
        <c:barDir val="bar"/>
        <c:grouping val="clustered"/>
        <c:varyColors val="0"/>
        <c:ser>
          <c:idx val="0"/>
          <c:order val="0"/>
          <c:tx>
            <c:strRef>
              <c:f>Sheet1!$B$1</c:f>
              <c:strCache>
                <c:ptCount val="1"/>
                <c:pt idx="0">
                  <c:v>All</c:v>
                </c:pt>
              </c:strCache>
            </c:strRef>
          </c:tx>
          <c:spPr>
            <a:solidFill>
              <a:sysClr val="windowText" lastClr="0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numCache>
            </c:numRef>
          </c:val>
          <c:extLst>
            <c:ext xmlns:c16="http://schemas.microsoft.com/office/drawing/2014/chart" uri="{C3380CC4-5D6E-409C-BE32-E72D297353CC}">
              <c16:uniqueId val="{00000000-BE9A-46DD-ACFF-48D5263722C5}"/>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1-BE9A-46DD-ACFF-48D5263722C5}"/>
            </c:ext>
          </c:extLst>
        </c:ser>
        <c:ser>
          <c:idx val="2"/>
          <c:order val="2"/>
          <c:tx>
            <c:strRef>
              <c:f>Sheet1!$D$1</c:f>
              <c:strCache>
                <c:ptCount val="1"/>
                <c:pt idx="0">
                  <c:v>White</c:v>
                </c:pt>
              </c:strCache>
            </c:strRef>
          </c:tx>
          <c:spPr>
            <a:solidFill>
              <a:schemeClr val="accent3"/>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131053</c:v>
                </c:pt>
              </c:numCache>
            </c:numRef>
          </c:val>
          <c:extLst>
            <c:ext xmlns:c16="http://schemas.microsoft.com/office/drawing/2014/chart" uri="{C3380CC4-5D6E-409C-BE32-E72D297353CC}">
              <c16:uniqueId val="{00000002-BE9A-46DD-ACFF-48D5263722C5}"/>
            </c:ext>
          </c:extLst>
        </c:ser>
        <c:ser>
          <c:idx val="3"/>
          <c:order val="3"/>
          <c:tx>
            <c:strRef>
              <c:f>Sheet1!$E$1</c:f>
              <c:strCache>
                <c:ptCount val="1"/>
                <c:pt idx="0">
                  <c:v>Asian</c:v>
                </c:pt>
              </c:strCache>
            </c:strRef>
          </c:tx>
          <c:spPr>
            <a:solidFill>
              <a:schemeClr val="accent4"/>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148938</c:v>
                </c:pt>
              </c:numCache>
            </c:numRef>
          </c:val>
          <c:extLst>
            <c:ext xmlns:c16="http://schemas.microsoft.com/office/drawing/2014/chart" uri="{C3380CC4-5D6E-409C-BE32-E72D297353CC}">
              <c16:uniqueId val="{00000003-BE9A-46DD-ACFF-48D5263722C5}"/>
            </c:ext>
          </c:extLst>
        </c:ser>
        <c:ser>
          <c:idx val="4"/>
          <c:order val="4"/>
          <c:tx>
            <c:strRef>
              <c:f>Sheet1!$F$1</c:f>
              <c:strCache>
                <c:ptCount val="1"/>
                <c:pt idx="0">
                  <c:v>African American</c:v>
                </c:pt>
              </c:strCache>
            </c:strRef>
          </c:tx>
          <c:spPr>
            <a:solidFill>
              <a:schemeClr val="accent5"/>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77820</c:v>
                </c:pt>
              </c:numCache>
            </c:numRef>
          </c:val>
          <c:extLst>
            <c:ext xmlns:c16="http://schemas.microsoft.com/office/drawing/2014/chart" uri="{C3380CC4-5D6E-409C-BE32-E72D297353CC}">
              <c16:uniqueId val="{00000004-BE9A-46DD-ACFF-48D5263722C5}"/>
            </c:ext>
          </c:extLst>
        </c:ser>
        <c:ser>
          <c:idx val="5"/>
          <c:order val="5"/>
          <c:tx>
            <c:strRef>
              <c:f>Sheet1!$G$1</c:f>
              <c:strCache>
                <c:ptCount val="1"/>
                <c:pt idx="0">
                  <c:v>Latino</c:v>
                </c:pt>
              </c:strCache>
            </c:strRef>
          </c:tx>
          <c:spPr>
            <a:solidFill>
              <a:schemeClr val="accent6"/>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89383</c:v>
                </c:pt>
              </c:numCache>
            </c:numRef>
          </c:val>
          <c:extLst>
            <c:ext xmlns:c16="http://schemas.microsoft.com/office/drawing/2014/chart" uri="{C3380CC4-5D6E-409C-BE32-E72D297353CC}">
              <c16:uniqueId val="{00000005-BE9A-46DD-ACFF-48D5263722C5}"/>
            </c:ext>
          </c:extLst>
        </c:ser>
        <c:dLbls>
          <c:showLegendKey val="0"/>
          <c:showVal val="0"/>
          <c:showCatName val="0"/>
          <c:showSerName val="0"/>
          <c:showPercent val="0"/>
          <c:showBubbleSize val="0"/>
        </c:dLbls>
        <c:gapWidth val="182"/>
        <c:axId val="431790056"/>
        <c:axId val="361027392"/>
      </c:barChart>
      <c:catAx>
        <c:axId val="431790056"/>
        <c:scaling>
          <c:orientation val="minMax"/>
        </c:scaling>
        <c:delete val="1"/>
        <c:axPos val="l"/>
        <c:numFmt formatCode="General" sourceLinked="1"/>
        <c:majorTickMark val="none"/>
        <c:minorTickMark val="none"/>
        <c:tickLblPos val="nextTo"/>
        <c:crossAx val="361027392"/>
        <c:crosses val="autoZero"/>
        <c:auto val="1"/>
        <c:lblAlgn val="ctr"/>
        <c:lblOffset val="100"/>
        <c:noMultiLvlLbl val="0"/>
      </c:catAx>
      <c:valAx>
        <c:axId val="3610273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790056"/>
        <c:crosses val="autoZero"/>
        <c:crossBetween val="between"/>
      </c:valAx>
      <c:spPr>
        <a:noFill/>
        <a:ln>
          <a:noFill/>
        </a:ln>
        <a:effectLst/>
      </c:spPr>
    </c:plotArea>
    <c:legend>
      <c:legendPos val="b"/>
      <c:legendEntry>
        <c:idx val="4"/>
        <c:delete val="1"/>
      </c:legendEntry>
      <c:legendEntry>
        <c:idx val="5"/>
        <c:delete val="1"/>
      </c:legendEntry>
      <c:layout>
        <c:manualLayout>
          <c:xMode val="edge"/>
          <c:yMode val="edge"/>
          <c:x val="2.5243504398015822E-2"/>
          <c:y val="0.816340363372977"/>
          <c:w val="0.94336470427912777"/>
          <c:h val="0.100507565230816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25: Poverty </a:t>
            </a:r>
            <a:r>
              <a:rPr lang="en-US" sz="1200" b="1" baseline="0"/>
              <a:t>Rates for </a:t>
            </a:r>
          </a:p>
          <a:p>
            <a:pPr>
              <a:defRPr/>
            </a:pPr>
            <a:r>
              <a:rPr lang="en-US" sz="1200" b="1" baseline="0"/>
              <a:t>African Americans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0.34</c:v>
                </c:pt>
                <c:pt idx="1">
                  <c:v>0.22</c:v>
                </c:pt>
                <c:pt idx="2">
                  <c:v>0.24</c:v>
                </c:pt>
              </c:numCache>
            </c:numRef>
          </c:val>
          <c:extLst>
            <c:ext xmlns:c16="http://schemas.microsoft.com/office/drawing/2014/chart" uri="{C3380CC4-5D6E-409C-BE32-E72D297353CC}">
              <c16:uniqueId val="{00000000-0516-4945-8C11-8CF4191CBC17}"/>
            </c:ext>
          </c:extLst>
        </c:ser>
        <c:dLbls>
          <c:showLegendKey val="0"/>
          <c:showVal val="0"/>
          <c:showCatName val="0"/>
          <c:showSerName val="0"/>
          <c:showPercent val="0"/>
          <c:showBubbleSize val="0"/>
        </c:dLbls>
        <c:gapWidth val="106"/>
        <c:overlap val="78"/>
        <c:axId val="361029352"/>
        <c:axId val="361028568"/>
      </c:barChart>
      <c:catAx>
        <c:axId val="361029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028568"/>
        <c:crosses val="autoZero"/>
        <c:auto val="1"/>
        <c:lblAlgn val="ctr"/>
        <c:lblOffset val="100"/>
        <c:noMultiLvlLbl val="0"/>
      </c:catAx>
      <c:valAx>
        <c:axId val="3610285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029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a:t>
            </a:r>
            <a:r>
              <a:rPr lang="en-US" sz="1200" b="1" baseline="0"/>
              <a:t> 4: Child Poverty Rates</a:t>
            </a:r>
          </a:p>
          <a:p>
            <a:pPr>
              <a:defRPr/>
            </a:pPr>
            <a:r>
              <a:rPr lang="en-US" sz="1200" b="1" baseline="0"/>
              <a:t> for African Americans</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United States</c:v>
                </c:pt>
              </c:strCache>
            </c:strRef>
          </c:cat>
          <c:val>
            <c:numRef>
              <c:f>Sheet1!$B$2:$B$4</c:f>
              <c:numCache>
                <c:formatCode>General</c:formatCode>
                <c:ptCount val="3"/>
                <c:pt idx="0">
                  <c:v>0.49</c:v>
                </c:pt>
                <c:pt idx="1">
                  <c:v>0.3</c:v>
                </c:pt>
                <c:pt idx="2">
                  <c:v>0.35</c:v>
                </c:pt>
              </c:numCache>
            </c:numRef>
          </c:val>
          <c:extLst>
            <c:ext xmlns:c16="http://schemas.microsoft.com/office/drawing/2014/chart" uri="{C3380CC4-5D6E-409C-BE32-E72D297353CC}">
              <c16:uniqueId val="{00000000-AB79-4F51-A993-40CD9723CF6A}"/>
            </c:ext>
          </c:extLst>
        </c:ser>
        <c:dLbls>
          <c:showLegendKey val="0"/>
          <c:showVal val="0"/>
          <c:showCatName val="0"/>
          <c:showSerName val="0"/>
          <c:showPercent val="0"/>
          <c:showBubbleSize val="0"/>
        </c:dLbls>
        <c:gapWidth val="182"/>
        <c:axId val="361028176"/>
        <c:axId val="361031704"/>
      </c:barChart>
      <c:catAx>
        <c:axId val="36102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031704"/>
        <c:crosses val="autoZero"/>
        <c:auto val="1"/>
        <c:lblAlgn val="ctr"/>
        <c:lblOffset val="100"/>
        <c:noMultiLvlLbl val="0"/>
      </c:catAx>
      <c:valAx>
        <c:axId val="3610317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36102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Chart 22: Median Household Income </a:t>
            </a:r>
            <a:r>
              <a:rPr lang="en-US" sz="1200" b="1" baseline="0"/>
              <a:t>for African Americans</a:t>
            </a:r>
            <a:endParaRPr lang="en-US"/>
          </a:p>
        </c:rich>
      </c:tx>
      <c:layout>
        <c:manualLayout>
          <c:xMode val="edge"/>
          <c:yMode val="edge"/>
          <c:x val="0.1014251126804496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Rochester Region</c:v>
                </c:pt>
                <c:pt idx="1">
                  <c:v>New York</c:v>
                </c:pt>
                <c:pt idx="2">
                  <c:v>U.S. </c:v>
                </c:pt>
              </c:strCache>
            </c:strRef>
          </c:cat>
          <c:val>
            <c:numRef>
              <c:f>Sheet1!$B$2:$B$4</c:f>
              <c:numCache>
                <c:formatCode>General</c:formatCode>
                <c:ptCount val="3"/>
                <c:pt idx="0">
                  <c:v>30182</c:v>
                </c:pt>
                <c:pt idx="1">
                  <c:v>46178</c:v>
                </c:pt>
                <c:pt idx="2">
                  <c:v>40155</c:v>
                </c:pt>
              </c:numCache>
            </c:numRef>
          </c:val>
          <c:extLst>
            <c:ext xmlns:c16="http://schemas.microsoft.com/office/drawing/2014/chart" uri="{C3380CC4-5D6E-409C-BE32-E72D297353CC}">
              <c16:uniqueId val="{00000000-900B-4CD7-8DFF-9A4223C2939B}"/>
            </c:ext>
          </c:extLst>
        </c:ser>
        <c:dLbls>
          <c:showLegendKey val="0"/>
          <c:showVal val="0"/>
          <c:showCatName val="0"/>
          <c:showSerName val="0"/>
          <c:showPercent val="0"/>
          <c:showBubbleSize val="0"/>
        </c:dLbls>
        <c:gapWidth val="106"/>
        <c:overlap val="78"/>
        <c:axId val="361029744"/>
        <c:axId val="361030136"/>
      </c:barChart>
      <c:catAx>
        <c:axId val="361029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030136"/>
        <c:crosses val="autoZero"/>
        <c:auto val="1"/>
        <c:lblAlgn val="ctr"/>
        <c:lblOffset val="100"/>
        <c:noMultiLvlLbl val="0"/>
      </c:catAx>
      <c:valAx>
        <c:axId val="3610301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02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B538F6-AC32-4C48-A241-2C319D94ED7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2BACE3-EC2D-4898-B64D-08C196DE61F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4D88D5-0AB9-479B-891B-76FAA2CC9968}" type="datetimeFigureOut">
              <a:rPr lang="en-US" smtClean="0"/>
              <a:t>8/26/2020</a:t>
            </a:fld>
            <a:endParaRPr lang="en-US" dirty="0"/>
          </a:p>
        </p:txBody>
      </p:sp>
      <p:sp>
        <p:nvSpPr>
          <p:cNvPr id="4" name="Footer Placeholder 3">
            <a:extLst>
              <a:ext uri="{FF2B5EF4-FFF2-40B4-BE49-F238E27FC236}">
                <a16:creationId xmlns:a16="http://schemas.microsoft.com/office/drawing/2014/main" id="{AF7CC0CC-D9A9-4658-833D-7168A941E94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66B70F4-8768-4C94-98DC-BDBE0D58843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3F20114-DE68-48DB-98CA-3A246173CE7D}" type="slidenum">
              <a:rPr lang="en-US" smtClean="0"/>
              <a:t>‹#›</a:t>
            </a:fld>
            <a:endParaRPr lang="en-US" dirty="0"/>
          </a:p>
        </p:txBody>
      </p:sp>
    </p:spTree>
    <p:extLst>
      <p:ext uri="{BB962C8B-B14F-4D97-AF65-F5344CB8AC3E}">
        <p14:creationId xmlns:p14="http://schemas.microsoft.com/office/powerpoint/2010/main" val="307163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395F94-0189-4A23-9895-35FA752439AB}" type="datetimeFigureOut">
              <a:rPr lang="en-US" smtClean="0"/>
              <a:t>8/26/2020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2E1C88-3939-4832-BAAB-091D6FA96EB5}" type="slidenum">
              <a:rPr lang="en-US" smtClean="0"/>
              <a:t>‹#›</a:t>
            </a:fld>
            <a:endParaRPr lang="en-US" dirty="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9226" y="1020431"/>
            <a:ext cx="10993549" cy="1475013"/>
          </a:xfrm>
          <a:effectLst/>
        </p:spPr>
        <p:txBody>
          <a:bodyPr anchor="ctr" anchorCtr="0">
            <a:normAutofit/>
          </a:bodyPr>
          <a:lstStyle>
            <a:lvl1pPr algn="ctr">
              <a:defRPr sz="5400">
                <a:solidFill>
                  <a:schemeClr val="accent1"/>
                </a:solidFill>
              </a:defRPr>
            </a:lvl1pPr>
          </a:lstStyle>
          <a:p>
            <a:r>
              <a:rPr lang="en-US" noProof="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77D86AA0-B889-4FC0-8908-A1A591CF11C0}" type="datetime8">
              <a:rPr lang="en-US" noProof="0" smtClean="0"/>
              <a:pPr/>
              <a:t>8/26/2020 10:40 AM</a:t>
            </a:fld>
            <a:endParaRPr lang="en-US" noProof="0"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a:t>Click to edit Master title style</a:t>
            </a:r>
          </a:p>
        </p:txBody>
      </p:sp>
      <p:sp>
        <p:nvSpPr>
          <p:cNvPr id="3" name="Content Placeholder 2"/>
          <p:cNvSpPr>
            <a:spLocks noGrp="1"/>
          </p:cNvSpPr>
          <p:nvPr>
            <p:ph idx="1"/>
          </p:nvPr>
        </p:nvSpPr>
        <p:spPr>
          <a:xfrm>
            <a:off x="447816" y="601200"/>
            <a:ext cx="11292840" cy="4204800"/>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99E538E-6783-48BF-9DAA-8D73DA1DF735}" type="datetime8">
              <a:rPr lang="en-US" noProof="0" smtClean="0"/>
              <a:pPr/>
              <a:t>8/26/2020 10:40 AM</a:t>
            </a:fld>
            <a:endParaRPr lang="en-US" noProof="0"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DE2CD03-0ACB-4458-BBFE-1F9AEE665C1A}" type="datetime8">
              <a:rPr lang="en-US" noProof="0" smtClean="0"/>
              <a:t>8/26/2020 10:40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6921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8/26/2020 10:40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pic>
        <p:nvPicPr>
          <p:cNvPr id="2" name="Content Placeholder 3">
            <a:extLst>
              <a:ext uri="{FF2B5EF4-FFF2-40B4-BE49-F238E27FC236}">
                <a16:creationId xmlns:a16="http://schemas.microsoft.com/office/drawing/2014/main" id="{9CA66A70-E1FA-443E-8615-95CA1FCF0367}"/>
              </a:ext>
            </a:extLst>
          </p:cNvPr>
          <p:cNvPicPr>
            <a:picLocks noChangeAspect="1"/>
          </p:cNvPicPr>
          <p:nvPr userDrawn="1"/>
        </p:nvPicPr>
        <p:blipFill>
          <a:blip r:embed="rId2"/>
          <a:srcRect/>
          <a:stretch/>
        </p:blipFill>
        <p:spPr>
          <a:xfrm>
            <a:off x="8293994" y="820851"/>
            <a:ext cx="1610771" cy="402099"/>
          </a:xfrm>
          <a:prstGeom prst="rect">
            <a:avLst/>
          </a:prstGeom>
        </p:spPr>
      </p:pic>
      <p:pic>
        <p:nvPicPr>
          <p:cNvPr id="7" name="Picture 6">
            <a:extLst>
              <a:ext uri="{FF2B5EF4-FFF2-40B4-BE49-F238E27FC236}">
                <a16:creationId xmlns:a16="http://schemas.microsoft.com/office/drawing/2014/main" id="{64D8905F-D93D-47C7-8BE2-FB20083BC580}"/>
              </a:ext>
            </a:extLst>
          </p:cNvPr>
          <p:cNvPicPr>
            <a:picLocks noChangeAspect="1"/>
          </p:cNvPicPr>
          <p:nvPr userDrawn="1"/>
        </p:nvPicPr>
        <p:blipFill>
          <a:blip r:embed="rId3"/>
          <a:srcRect/>
          <a:stretch/>
        </p:blipFill>
        <p:spPr>
          <a:xfrm>
            <a:off x="10290896" y="1339403"/>
            <a:ext cx="1256604" cy="360860"/>
          </a:xfrm>
          <a:prstGeom prst="rect">
            <a:avLst/>
          </a:prstGeom>
        </p:spPr>
      </p:pic>
    </p:spTree>
    <p:extLst>
      <p:ext uri="{BB962C8B-B14F-4D97-AF65-F5344CB8AC3E}">
        <p14:creationId xmlns:p14="http://schemas.microsoft.com/office/powerpoint/2010/main" val="254665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95292" y="773724"/>
            <a:ext cx="5315516" cy="4958862"/>
          </a:xfrm>
        </p:spPr>
        <p:txBody>
          <a:bodyPr anchor="ctr" anchorCtr="0"/>
          <a:lstStyle>
            <a:lvl1pPr>
              <a:defRPr>
                <a:solidFill>
                  <a:schemeClr val="accent1"/>
                </a:solidFill>
              </a:defRPr>
            </a:lvl1pPr>
          </a:lstStyle>
          <a:p>
            <a:r>
              <a:rPr lang="en-US" noProof="0"/>
              <a:t>Click to edit Master title style</a:t>
            </a:r>
          </a:p>
        </p:txBody>
      </p:sp>
      <p:sp>
        <p:nvSpPr>
          <p:cNvPr id="3" name="Content Placeholder 2"/>
          <p:cNvSpPr>
            <a:spLocks noGrp="1"/>
          </p:cNvSpPr>
          <p:nvPr>
            <p:ph idx="1"/>
          </p:nvPr>
        </p:nvSpPr>
        <p:spPr>
          <a:xfrm>
            <a:off x="581192" y="773724"/>
            <a:ext cx="5388785"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35304F6-55F4-45F8-BBB4-727BFFEADAA0}" type="datetime8">
              <a:rPr lang="en-US" noProof="0" smtClean="0"/>
              <a:t>8/26/2020 10:40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B20C59B-4134-42ED-BEFA-FCBF7FC8D035}" type="datetime8">
              <a:rPr lang="en-US" noProof="0" smtClean="0"/>
              <a:pPr/>
              <a:t>8/26/2020 10:40 AM</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noProof="0" smtClean="0"/>
              <a:pPr/>
              <a:t>‹#›</a:t>
            </a:fld>
            <a:endParaRPr lang="en-US" noProof="0" dirty="0"/>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8/26/2020 10:40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pic>
        <p:nvPicPr>
          <p:cNvPr id="10" name="Content Placeholder 3">
            <a:extLst>
              <a:ext uri="{FF2B5EF4-FFF2-40B4-BE49-F238E27FC236}">
                <a16:creationId xmlns:a16="http://schemas.microsoft.com/office/drawing/2014/main" id="{B6DFA6AB-A570-48F1-9310-A5067E614D83}"/>
              </a:ext>
            </a:extLst>
          </p:cNvPr>
          <p:cNvPicPr>
            <a:picLocks noChangeAspect="1"/>
          </p:cNvPicPr>
          <p:nvPr userDrawn="1"/>
        </p:nvPicPr>
        <p:blipFill>
          <a:blip r:embed="rId2"/>
          <a:srcRect/>
          <a:stretch/>
        </p:blipFill>
        <p:spPr>
          <a:xfrm>
            <a:off x="8293994" y="820851"/>
            <a:ext cx="1610771" cy="402099"/>
          </a:xfrm>
          <a:prstGeom prst="rect">
            <a:avLst/>
          </a:prstGeom>
        </p:spPr>
      </p:pic>
      <p:pic>
        <p:nvPicPr>
          <p:cNvPr id="12" name="Picture 11">
            <a:extLst>
              <a:ext uri="{FF2B5EF4-FFF2-40B4-BE49-F238E27FC236}">
                <a16:creationId xmlns:a16="http://schemas.microsoft.com/office/drawing/2014/main" id="{09EB345C-0783-4F25-97F9-1FFB6897E1F9}"/>
              </a:ext>
            </a:extLst>
          </p:cNvPr>
          <p:cNvPicPr>
            <a:picLocks noChangeAspect="1"/>
          </p:cNvPicPr>
          <p:nvPr userDrawn="1"/>
        </p:nvPicPr>
        <p:blipFill>
          <a:blip r:embed="rId3"/>
          <a:srcRect/>
          <a:stretch/>
        </p:blipFill>
        <p:spPr>
          <a:xfrm>
            <a:off x="10290896" y="1339403"/>
            <a:ext cx="1256604" cy="360860"/>
          </a:xfrm>
          <a:prstGeom prst="rect">
            <a:avLst/>
          </a:prstGeom>
        </p:spPr>
      </p:pic>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67739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8/26/2020 10:40 AM</a:t>
            </a:fld>
            <a:endParaRPr lang="en-US" noProof="0" dirty="0"/>
          </a:p>
        </p:txBody>
      </p:sp>
      <p:sp>
        <p:nvSpPr>
          <p:cNvPr id="8" name="Footer Placeholder 7"/>
          <p:cNvSpPr>
            <a:spLocks noGrp="1"/>
          </p:cNvSpPr>
          <p:nvPr>
            <p:ph type="ftr" sz="quarter" idx="11"/>
          </p:nvPr>
        </p:nvSpPr>
        <p:spPr>
          <a:xfrm>
            <a:off x="581192" y="5951811"/>
            <a:ext cx="6917210" cy="365125"/>
          </a:xfrm>
        </p:spPr>
        <p:txBody>
          <a:bodyPr/>
          <a:lstStyle>
            <a:lvl1pPr>
              <a:defRPr>
                <a:solidFill>
                  <a:srgbClr val="903163"/>
                </a:solidFill>
              </a:defRPr>
            </a:lvl1pPr>
          </a:lstStyle>
          <a:p>
            <a:r>
              <a:rPr lang="en-US" noProof="0" dirty="0"/>
              <a:t>ADD A FOOTER</a:t>
            </a:r>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8145430"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4400414"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8241852"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4496836" y="2023139"/>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2" name="Content Placeholder 3">
            <a:extLst>
              <a:ext uri="{FF2B5EF4-FFF2-40B4-BE49-F238E27FC236}">
                <a16:creationId xmlns:a16="http://schemas.microsoft.com/office/drawing/2014/main" id="{D38CC32F-0546-4990-B443-D4BA8A65E6C7}"/>
              </a:ext>
            </a:extLst>
          </p:cNvPr>
          <p:cNvPicPr>
            <a:picLocks noChangeAspect="1"/>
          </p:cNvPicPr>
          <p:nvPr userDrawn="1"/>
        </p:nvPicPr>
        <p:blipFill>
          <a:blip r:embed="rId2"/>
          <a:srcRect/>
          <a:stretch/>
        </p:blipFill>
        <p:spPr>
          <a:xfrm>
            <a:off x="8293994" y="820851"/>
            <a:ext cx="1610771" cy="402099"/>
          </a:xfrm>
          <a:prstGeom prst="rect">
            <a:avLst/>
          </a:prstGeom>
        </p:spPr>
      </p:pic>
      <p:pic>
        <p:nvPicPr>
          <p:cNvPr id="5" name="Picture 4">
            <a:extLst>
              <a:ext uri="{FF2B5EF4-FFF2-40B4-BE49-F238E27FC236}">
                <a16:creationId xmlns:a16="http://schemas.microsoft.com/office/drawing/2014/main" id="{696DBBC7-D82C-4173-A33A-2947C0A87AB3}"/>
              </a:ext>
            </a:extLst>
          </p:cNvPr>
          <p:cNvPicPr>
            <a:picLocks noChangeAspect="1"/>
          </p:cNvPicPr>
          <p:nvPr userDrawn="1"/>
        </p:nvPicPr>
        <p:blipFill>
          <a:blip r:embed="rId3"/>
          <a:srcRect/>
          <a:stretch/>
        </p:blipFill>
        <p:spPr>
          <a:xfrm>
            <a:off x="10290896" y="1339403"/>
            <a:ext cx="1256604" cy="360860"/>
          </a:xfrm>
          <a:prstGeom prst="rect">
            <a:avLst/>
          </a:prstGeom>
        </p:spPr>
      </p:pic>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581193" y="2250892"/>
            <a:ext cx="5393102" cy="536005"/>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17707" y="2250892"/>
            <a:ext cx="5393102" cy="553373"/>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8/26/2020 10:40 AM</a:t>
            </a:fld>
            <a:endParaRPr lang="en-US" noProof="0" dirty="0"/>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pic>
        <p:nvPicPr>
          <p:cNvPr id="2" name="Content Placeholder 3">
            <a:extLst>
              <a:ext uri="{FF2B5EF4-FFF2-40B4-BE49-F238E27FC236}">
                <a16:creationId xmlns:a16="http://schemas.microsoft.com/office/drawing/2014/main" id="{28618A92-8E5F-426E-B2F7-AD36C0E5EE11}"/>
              </a:ext>
            </a:extLst>
          </p:cNvPr>
          <p:cNvPicPr>
            <a:picLocks noChangeAspect="1"/>
          </p:cNvPicPr>
          <p:nvPr userDrawn="1"/>
        </p:nvPicPr>
        <p:blipFill>
          <a:blip r:embed="rId2"/>
          <a:srcRect/>
          <a:stretch/>
        </p:blipFill>
        <p:spPr>
          <a:xfrm>
            <a:off x="8293994" y="820851"/>
            <a:ext cx="1610771" cy="402099"/>
          </a:xfrm>
          <a:prstGeom prst="rect">
            <a:avLst/>
          </a:prstGeom>
        </p:spPr>
      </p:pic>
      <p:pic>
        <p:nvPicPr>
          <p:cNvPr id="10" name="Picture 9">
            <a:extLst>
              <a:ext uri="{FF2B5EF4-FFF2-40B4-BE49-F238E27FC236}">
                <a16:creationId xmlns:a16="http://schemas.microsoft.com/office/drawing/2014/main" id="{70D9AFD0-F561-4421-AC1D-8DAD2F791D0C}"/>
              </a:ext>
            </a:extLst>
          </p:cNvPr>
          <p:cNvPicPr>
            <a:picLocks noChangeAspect="1"/>
          </p:cNvPicPr>
          <p:nvPr userDrawn="1"/>
        </p:nvPicPr>
        <p:blipFill>
          <a:blip r:embed="rId3"/>
          <a:srcRect/>
          <a:stretch/>
        </p:blipFill>
        <p:spPr>
          <a:xfrm>
            <a:off x="10290896" y="1339403"/>
            <a:ext cx="1256604" cy="360860"/>
          </a:xfrm>
          <a:prstGeom prst="rect">
            <a:avLst/>
          </a:prstGeom>
        </p:spPr>
      </p:pic>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noProof="0" smtClean="0"/>
              <a:t>8/26/2020 10:40 AM</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pic>
        <p:nvPicPr>
          <p:cNvPr id="2" name="Content Placeholder 3">
            <a:extLst>
              <a:ext uri="{FF2B5EF4-FFF2-40B4-BE49-F238E27FC236}">
                <a16:creationId xmlns:a16="http://schemas.microsoft.com/office/drawing/2014/main" id="{0D50AB4D-6010-4912-A70D-3F1E8F2DC76A}"/>
              </a:ext>
            </a:extLst>
          </p:cNvPr>
          <p:cNvPicPr>
            <a:picLocks noChangeAspect="1"/>
          </p:cNvPicPr>
          <p:nvPr userDrawn="1"/>
        </p:nvPicPr>
        <p:blipFill>
          <a:blip r:embed="rId2"/>
          <a:srcRect/>
          <a:stretch/>
        </p:blipFill>
        <p:spPr>
          <a:xfrm>
            <a:off x="8293994" y="820851"/>
            <a:ext cx="1610771" cy="402099"/>
          </a:xfrm>
          <a:prstGeom prst="rect">
            <a:avLst/>
          </a:prstGeom>
        </p:spPr>
      </p:pic>
      <p:pic>
        <p:nvPicPr>
          <p:cNvPr id="6" name="Picture 5">
            <a:extLst>
              <a:ext uri="{FF2B5EF4-FFF2-40B4-BE49-F238E27FC236}">
                <a16:creationId xmlns:a16="http://schemas.microsoft.com/office/drawing/2014/main" id="{78F8CEC1-AB2F-46B3-BA92-E3FB6D25473E}"/>
              </a:ext>
            </a:extLst>
          </p:cNvPr>
          <p:cNvPicPr>
            <a:picLocks noChangeAspect="1"/>
          </p:cNvPicPr>
          <p:nvPr userDrawn="1"/>
        </p:nvPicPr>
        <p:blipFill>
          <a:blip r:embed="rId3"/>
          <a:srcRect/>
          <a:stretch/>
        </p:blipFill>
        <p:spPr>
          <a:xfrm>
            <a:off x="10290896" y="1339403"/>
            <a:ext cx="1256604" cy="360860"/>
          </a:xfrm>
          <a:prstGeom prst="rect">
            <a:avLst/>
          </a:prstGeom>
        </p:spPr>
      </p:pic>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8/26/2020 10:40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8/26/2020 10:40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a:bodyPr>
          <a:lstStyle/>
          <a:p>
            <a:endParaRPr lang="en-US" sz="4800" dirty="0"/>
          </a:p>
          <a:p>
            <a:pPr marL="0" indent="0" algn="ctr">
              <a:buNone/>
            </a:pPr>
            <a:r>
              <a:rPr lang="en-US" sz="6000" b="1" i="1" dirty="0"/>
              <a:t>Hard Facts</a:t>
            </a:r>
          </a:p>
          <a:p>
            <a:pPr marL="0" indent="0" algn="ctr">
              <a:buNone/>
            </a:pPr>
            <a:r>
              <a:rPr lang="en-US" sz="6600" i="1" dirty="0"/>
              <a:t>2020</a:t>
            </a:r>
          </a:p>
        </p:txBody>
      </p:sp>
      <p:pic>
        <p:nvPicPr>
          <p:cNvPr id="6" name="Content Placeholder 3"/>
          <p:cNvPicPr>
            <a:picLocks noChangeAspect="1"/>
          </p:cNvPicPr>
          <p:nvPr/>
        </p:nvPicPr>
        <p:blipFill>
          <a:blip r:embed="rId2"/>
          <a:srcRect/>
          <a:stretch/>
        </p:blipFill>
        <p:spPr>
          <a:xfrm>
            <a:off x="6878901" y="652804"/>
            <a:ext cx="3925286" cy="5079782"/>
          </a:xfrm>
          <a:prstGeom prst="rect">
            <a:avLst/>
          </a:prstGeom>
        </p:spPr>
      </p:pic>
      <p:pic>
        <p:nvPicPr>
          <p:cNvPr id="8" name="Content Placeholder 3"/>
          <p:cNvPicPr>
            <a:picLocks noChangeAspect="1"/>
          </p:cNvPicPr>
          <p:nvPr/>
        </p:nvPicPr>
        <p:blipFill>
          <a:blip r:embed="rId3"/>
          <a:srcRect/>
          <a:stretch/>
        </p:blipFill>
        <p:spPr>
          <a:xfrm>
            <a:off x="581193" y="5330252"/>
            <a:ext cx="1608216" cy="401461"/>
          </a:xfrm>
          <a:prstGeom prst="rect">
            <a:avLst/>
          </a:prstGeom>
        </p:spPr>
      </p:pic>
      <p:pic>
        <p:nvPicPr>
          <p:cNvPr id="9" name="Picture 8"/>
          <p:cNvPicPr>
            <a:picLocks noChangeAspect="1"/>
          </p:cNvPicPr>
          <p:nvPr/>
        </p:nvPicPr>
        <p:blipFill>
          <a:blip r:embed="rId4"/>
          <a:srcRect/>
          <a:stretch/>
        </p:blipFill>
        <p:spPr>
          <a:xfrm>
            <a:off x="4308654" y="5329379"/>
            <a:ext cx="1393056" cy="400045"/>
          </a:xfrm>
          <a:prstGeom prst="rect">
            <a:avLst/>
          </a:prstGeom>
        </p:spPr>
      </p:pic>
    </p:spTree>
    <p:extLst>
      <p:ext uri="{BB962C8B-B14F-4D97-AF65-F5344CB8AC3E}">
        <p14:creationId xmlns:p14="http://schemas.microsoft.com/office/powerpoint/2010/main" val="165141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sz="2800" b="1" dirty="0"/>
              <a:t>Inequalities within the region – Education:</a:t>
            </a:r>
          </a:p>
          <a:p>
            <a:pPr lvl="0"/>
            <a:r>
              <a:rPr lang="en-US" sz="2400" dirty="0"/>
              <a:t>For </a:t>
            </a:r>
            <a:r>
              <a:rPr lang="en-US" sz="2400" b="1" dirty="0"/>
              <a:t>Grade 3 Math</a:t>
            </a:r>
            <a:r>
              <a:rPr lang="en-US" sz="2400" dirty="0"/>
              <a:t>, test results were very similar, with a passing rate for African American students equaling 49% of Whites and Latino students at 54%. </a:t>
            </a:r>
          </a:p>
          <a:p>
            <a:pPr lvl="0"/>
            <a:r>
              <a:rPr lang="en-US" sz="2400" dirty="0"/>
              <a:t>Results for </a:t>
            </a:r>
            <a:r>
              <a:rPr lang="en-US" sz="2400" b="1" dirty="0"/>
              <a:t>Grade 8 English </a:t>
            </a:r>
            <a:r>
              <a:rPr lang="en-US" sz="2400" dirty="0"/>
              <a:t>showed a greater gap, with a passing rate for African American students at 35% of the rate for Whites, and Latino students at 42%.</a:t>
            </a:r>
          </a:p>
          <a:p>
            <a:pPr lvl="0"/>
            <a:r>
              <a:rPr lang="en-US" sz="2400" b="1" dirty="0"/>
              <a:t>Graduation rates </a:t>
            </a:r>
            <a:r>
              <a:rPr lang="en-US" sz="2400" dirty="0"/>
              <a:t>for Students of Color have improved in recent years, and now stand at about 80% of the White rate for both African Americans and Latinos.</a:t>
            </a:r>
          </a:p>
          <a:p>
            <a:endParaRPr lang="en-US" sz="2400" dirty="0"/>
          </a:p>
          <a:p>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88749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a:xfrm>
            <a:off x="504542" y="2215167"/>
            <a:ext cx="5591459" cy="4175132"/>
          </a:xfrm>
        </p:spPr>
        <p:txBody>
          <a:bodyPr>
            <a:normAutofit fontScale="92500" lnSpcReduction="10000"/>
          </a:bodyPr>
          <a:lstStyle/>
          <a:p>
            <a:pPr marL="0" indent="0">
              <a:buNone/>
            </a:pPr>
            <a:r>
              <a:rPr lang="en-US" sz="2800" b="1" dirty="0"/>
              <a:t>Inequalities within the region – Economic Well-being:</a:t>
            </a:r>
          </a:p>
          <a:p>
            <a:pPr lvl="0"/>
            <a:r>
              <a:rPr lang="en-US" sz="2600" dirty="0"/>
              <a:t>Compared with Whites in the region, African Americans are almost 3 times as likely to experience </a:t>
            </a:r>
            <a:r>
              <a:rPr lang="en-US" sz="2600" b="1" dirty="0"/>
              <a:t>unemployment</a:t>
            </a:r>
            <a:r>
              <a:rPr lang="en-US" sz="2600" dirty="0"/>
              <a:t>, while Latinos are 2 ½ times as likely. </a:t>
            </a:r>
          </a:p>
          <a:p>
            <a:pPr lvl="0"/>
            <a:r>
              <a:rPr lang="en-US" sz="2600" dirty="0"/>
              <a:t>African American </a:t>
            </a:r>
            <a:r>
              <a:rPr lang="en-US" sz="2600" b="1" dirty="0"/>
              <a:t>incomes</a:t>
            </a:r>
            <a:r>
              <a:rPr lang="en-US" sz="2600" dirty="0"/>
              <a:t> are less than half those of Whites (49%), while Latino incomes are only slightly more than half (53%).</a:t>
            </a:r>
          </a:p>
          <a:p>
            <a:pPr marL="0" indent="0">
              <a:buNone/>
            </a:pPr>
            <a:endParaRPr lang="en-US" dirty="0"/>
          </a:p>
          <a:p>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698635544"/>
              </p:ext>
            </p:extLst>
          </p:nvPr>
        </p:nvGraphicFramePr>
        <p:xfrm>
          <a:off x="6436842" y="2787592"/>
          <a:ext cx="5607392" cy="3864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5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p:txBody>
          <a:bodyPr>
            <a:normAutofit/>
          </a:bodyPr>
          <a:lstStyle/>
          <a:p>
            <a:pPr marL="0" indent="0">
              <a:buNone/>
            </a:pPr>
            <a:r>
              <a:rPr lang="en-US" sz="2800" b="1" dirty="0"/>
              <a:t>Inequalities within the region – Economic Well-being:</a:t>
            </a:r>
          </a:p>
          <a:p>
            <a:pPr lvl="0"/>
            <a:r>
              <a:rPr lang="en-US" sz="2400" dirty="0"/>
              <a:t>The </a:t>
            </a:r>
            <a:r>
              <a:rPr lang="en-US" sz="2400" b="1" dirty="0"/>
              <a:t>poverty rates </a:t>
            </a:r>
            <a:r>
              <a:rPr lang="en-US" sz="2400" dirty="0"/>
              <a:t>for both African Americans and Latinos are about             3 times that of Whites.</a:t>
            </a:r>
          </a:p>
          <a:p>
            <a:pPr marL="0" lvl="0" indent="0">
              <a:buNone/>
            </a:pPr>
            <a:endParaRPr lang="en-US" dirty="0"/>
          </a:p>
          <a:p>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000584470"/>
              </p:ext>
            </p:extLst>
          </p:nvPr>
        </p:nvGraphicFramePr>
        <p:xfrm>
          <a:off x="6187909" y="2480481"/>
          <a:ext cx="5422900"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55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800" b="1" dirty="0"/>
              <a:t>Inequalities within the region – Housing and Intergenerational Wealth:</a:t>
            </a:r>
          </a:p>
          <a:p>
            <a:pPr lvl="0"/>
            <a:r>
              <a:rPr lang="en-US" sz="2400" dirty="0"/>
              <a:t>Compared with Whites, African Americans are: dramatically less likely to </a:t>
            </a:r>
            <a:r>
              <a:rPr lang="en-US" sz="2400" b="1" dirty="0"/>
              <a:t>own homes</a:t>
            </a:r>
            <a:r>
              <a:rPr lang="en-US" sz="2400" dirty="0"/>
              <a:t> (32% versus 73%); pay a higher </a:t>
            </a:r>
            <a:r>
              <a:rPr lang="en-US" sz="2400" b="1" dirty="0"/>
              <a:t>percent of income for rent </a:t>
            </a:r>
            <a:r>
              <a:rPr lang="en-US" sz="2400" dirty="0"/>
              <a:t>(44% compared with 30%); and, for those who do own homes, realize </a:t>
            </a:r>
            <a:r>
              <a:rPr lang="en-US" sz="2400" b="1" dirty="0"/>
              <a:t>values</a:t>
            </a:r>
            <a:r>
              <a:rPr lang="en-US" sz="2400" dirty="0"/>
              <a:t> that are at only 59% of White homeowners.  </a:t>
            </a:r>
          </a:p>
          <a:p>
            <a:pPr lvl="0"/>
            <a:r>
              <a:rPr lang="en-US" sz="2400" dirty="0"/>
              <a:t>For Latinos, the outcomes are similar: </a:t>
            </a:r>
            <a:r>
              <a:rPr lang="en-US" sz="2400" b="1" dirty="0"/>
              <a:t>homeownership</a:t>
            </a:r>
            <a:r>
              <a:rPr lang="en-US" sz="2400" dirty="0"/>
              <a:t> is lower (35% compared with 73%); </a:t>
            </a:r>
            <a:r>
              <a:rPr lang="en-US" sz="2400" b="1" dirty="0"/>
              <a:t>rent burdens </a:t>
            </a:r>
            <a:r>
              <a:rPr lang="en-US" sz="2400" dirty="0"/>
              <a:t>are higher (44% of income versus 30%); and </a:t>
            </a:r>
            <a:r>
              <a:rPr lang="en-US" sz="2400" b="1" dirty="0"/>
              <a:t>home values </a:t>
            </a:r>
            <a:r>
              <a:rPr lang="en-US" sz="2400" dirty="0"/>
              <a:t>are lower (68% of White homeowners).</a:t>
            </a:r>
          </a:p>
          <a:p>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162714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p:txBody>
          <a:bodyPr>
            <a:normAutofit/>
          </a:bodyPr>
          <a:lstStyle/>
          <a:p>
            <a:pPr marL="0" indent="0">
              <a:buNone/>
            </a:pPr>
            <a:endParaRPr lang="en-US" dirty="0"/>
          </a:p>
          <a:p>
            <a:endParaRPr lang="en-US" dirty="0"/>
          </a:p>
        </p:txBody>
      </p:sp>
      <p:graphicFrame>
        <p:nvGraphicFramePr>
          <p:cNvPr id="7" name="Chart 6"/>
          <p:cNvGraphicFramePr/>
          <p:nvPr>
            <p:extLst>
              <p:ext uri="{D42A27DB-BD31-4B8C-83A1-F6EECF244321}">
                <p14:modId xmlns:p14="http://schemas.microsoft.com/office/powerpoint/2010/main" val="2318950814"/>
              </p:ext>
            </p:extLst>
          </p:nvPr>
        </p:nvGraphicFramePr>
        <p:xfrm>
          <a:off x="581192" y="2522684"/>
          <a:ext cx="4708259" cy="3338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02707429"/>
              </p:ext>
            </p:extLst>
          </p:nvPr>
        </p:nvGraphicFramePr>
        <p:xfrm>
          <a:off x="6096001" y="2470980"/>
          <a:ext cx="5422900" cy="36337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6517" y="1944710"/>
            <a:ext cx="9478851" cy="738664"/>
          </a:xfrm>
          <a:prstGeom prst="rect">
            <a:avLst/>
          </a:prstGeom>
          <a:noFill/>
        </p:spPr>
        <p:txBody>
          <a:bodyPr wrap="square" rtlCol="0">
            <a:spAutoFit/>
          </a:bodyPr>
          <a:lstStyle/>
          <a:p>
            <a:r>
              <a:rPr lang="en-US" sz="2400" b="1" dirty="0"/>
              <a:t>Inequalities within the region – Housing and Intergenerational Wealth:</a:t>
            </a:r>
          </a:p>
          <a:p>
            <a:endParaRPr lang="en-US" dirty="0"/>
          </a:p>
        </p:txBody>
      </p:sp>
    </p:spTree>
    <p:extLst>
      <p:ext uri="{BB962C8B-B14F-4D97-AF65-F5344CB8AC3E}">
        <p14:creationId xmlns:p14="http://schemas.microsoft.com/office/powerpoint/2010/main" val="146678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71819"/>
          </a:xfrm>
        </p:spPr>
        <p:txBody>
          <a:bodyPr>
            <a:normAutofit fontScale="70000" lnSpcReduction="20000"/>
          </a:bodyPr>
          <a:lstStyle/>
          <a:p>
            <a:pPr marL="0" indent="0" algn="just">
              <a:buNone/>
            </a:pPr>
            <a:endParaRPr lang="en-US" sz="2600" dirty="0"/>
          </a:p>
          <a:p>
            <a:pPr marL="0" indent="0" algn="just">
              <a:buNone/>
            </a:pPr>
            <a:r>
              <a:rPr lang="en-US" sz="3100" dirty="0"/>
              <a:t>As shown in the preceding slides, the racial and ethnic disparities </a:t>
            </a:r>
            <a:r>
              <a:rPr lang="en-US" sz="3100" u="sng" dirty="0"/>
              <a:t>within</a:t>
            </a:r>
            <a:r>
              <a:rPr lang="en-US" sz="3100" dirty="0"/>
              <a:t> the 9-county region are profound. But in many ways, the disparities between our region and the national and statewide measures (following slides) are even more disturbing. Since the region is a microcosm of the nation, outcomes for African Americans and Latinos should reflect their counterparts, </a:t>
            </a:r>
            <a:r>
              <a:rPr lang="en-US" sz="3100" b="1" dirty="0"/>
              <a:t>but they do not! </a:t>
            </a:r>
          </a:p>
          <a:p>
            <a:pPr marL="0" indent="0" algn="just">
              <a:buNone/>
            </a:pPr>
            <a:endParaRPr lang="en-US" sz="3100" b="1" dirty="0"/>
          </a:p>
          <a:p>
            <a:pPr marL="0" indent="0" algn="just">
              <a:buNone/>
            </a:pPr>
            <a:r>
              <a:rPr lang="en-US" sz="3100" b="1" dirty="0"/>
              <a:t>The conclusion is inescapable</a:t>
            </a:r>
            <a:r>
              <a:rPr lang="en-US" sz="3100" dirty="0"/>
              <a:t>: </a:t>
            </a:r>
          </a:p>
          <a:p>
            <a:pPr marL="0" indent="0" algn="just">
              <a:buNone/>
            </a:pPr>
            <a:r>
              <a:rPr lang="en-US" sz="3100" i="1" dirty="0"/>
              <a:t>Racial and Ethnic inequalities are a reflection of societal injustice, and that injustice is stronger in the Rochester region than in the nation as a whole, or NY State as whole</a:t>
            </a:r>
            <a:r>
              <a:rPr lang="en-US" sz="3100" dirty="0"/>
              <a:t>.</a:t>
            </a:r>
          </a:p>
          <a:p>
            <a:pPr marL="0" indent="0" algn="just">
              <a:buNone/>
            </a:pPr>
            <a:endParaRPr lang="en-US" sz="2400" dirty="0"/>
          </a:p>
          <a:p>
            <a:pPr marL="0" indent="0" algn="just">
              <a:buNone/>
            </a:pPr>
            <a:r>
              <a:rPr lang="en-US" sz="2400" b="1" dirty="0"/>
              <a:t>	</a:t>
            </a:r>
          </a:p>
          <a:p>
            <a:endParaRPr lang="en-US" b="1"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69021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1970468"/>
            <a:ext cx="11029615" cy="4887532"/>
          </a:xfrm>
        </p:spPr>
        <p:txBody>
          <a:bodyPr>
            <a:normAutofit/>
          </a:bodyPr>
          <a:lstStyle/>
          <a:p>
            <a:pPr marL="0" indent="0">
              <a:buNone/>
            </a:pPr>
            <a:r>
              <a:rPr lang="en-US" sz="2700" b="1" dirty="0"/>
              <a:t>Comparing the nine-county region to the nation - African Americans are:</a:t>
            </a:r>
          </a:p>
          <a:p>
            <a:pPr lvl="0"/>
            <a:r>
              <a:rPr lang="en-US" sz="2400" dirty="0"/>
              <a:t>More likely to be in poverty (34% compared with 24%);</a:t>
            </a:r>
          </a:p>
          <a:p>
            <a:pPr lvl="0"/>
            <a:r>
              <a:rPr lang="en-US" sz="2400" dirty="0"/>
              <a:t>Have children who are more likely to be in poverty (49%, versus 35%);</a:t>
            </a:r>
          </a:p>
          <a:p>
            <a:pPr lvl="0"/>
            <a:r>
              <a:rPr lang="en-US" sz="2400" dirty="0"/>
              <a:t>More likely to experience unemployment (13.8% compared with 10.6%);</a:t>
            </a:r>
          </a:p>
          <a:p>
            <a:pPr lvl="0"/>
            <a:r>
              <a:rPr lang="en-US" sz="2400" dirty="0"/>
              <a:t>Have lower incomes (75 cents on the dollar compared with the nationwide level).</a:t>
            </a:r>
          </a:p>
          <a:p>
            <a:pPr marL="0" indent="0">
              <a:buNone/>
            </a:pPr>
            <a:endParaRPr lang="en-US" dirty="0"/>
          </a:p>
        </p:txBody>
      </p:sp>
      <p:sp>
        <p:nvSpPr>
          <p:cNvPr id="3" name="Title 2"/>
          <p:cNvSpPr>
            <a:spLocks noGrp="1"/>
          </p:cNvSpPr>
          <p:nvPr>
            <p:ph type="title"/>
          </p:nvPr>
        </p:nvSpPr>
        <p:spPr/>
        <p:txBody>
          <a:bodyPr/>
          <a:lstStyle/>
          <a:p>
            <a:pPr algn="l"/>
            <a:r>
              <a:rPr lang="en-US" b="1" i="1" dirty="0"/>
              <a:t>Hard Facts 2020 </a:t>
            </a:r>
          </a:p>
        </p:txBody>
      </p:sp>
      <p:graphicFrame>
        <p:nvGraphicFramePr>
          <p:cNvPr id="6" name="Chart 5"/>
          <p:cNvGraphicFramePr/>
          <p:nvPr>
            <p:extLst>
              <p:ext uri="{D42A27DB-BD31-4B8C-83A1-F6EECF244321}">
                <p14:modId xmlns:p14="http://schemas.microsoft.com/office/powerpoint/2010/main" val="4077036529"/>
              </p:ext>
            </p:extLst>
          </p:nvPr>
        </p:nvGraphicFramePr>
        <p:xfrm>
          <a:off x="439525" y="4765184"/>
          <a:ext cx="3078050" cy="1944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79680258"/>
              </p:ext>
            </p:extLst>
          </p:nvPr>
        </p:nvGraphicFramePr>
        <p:xfrm>
          <a:off x="4102108" y="4765184"/>
          <a:ext cx="3200214" cy="1830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605611500"/>
              </p:ext>
            </p:extLst>
          </p:nvPr>
        </p:nvGraphicFramePr>
        <p:xfrm>
          <a:off x="8305640" y="4777143"/>
          <a:ext cx="3029585" cy="1818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50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009104"/>
            <a:ext cx="11029615" cy="4713668"/>
          </a:xfrm>
        </p:spPr>
        <p:txBody>
          <a:bodyPr>
            <a:normAutofit/>
          </a:bodyPr>
          <a:lstStyle/>
          <a:p>
            <a:pPr marL="0" indent="0">
              <a:buNone/>
            </a:pPr>
            <a:r>
              <a:rPr lang="en-US" sz="2700" b="1" dirty="0"/>
              <a:t>Comparing the nine-county region to the nation - </a:t>
            </a:r>
            <a:r>
              <a:rPr lang="en-US" sz="2700" b="1" i="1" dirty="0"/>
              <a:t>African Americans </a:t>
            </a:r>
            <a:r>
              <a:rPr lang="en-US" sz="2700" b="1" dirty="0"/>
              <a:t>are:</a:t>
            </a:r>
          </a:p>
          <a:p>
            <a:pPr lvl="0"/>
            <a:r>
              <a:rPr lang="en-US" sz="2400" dirty="0"/>
              <a:t>Less likely to own a home (32% versus 42%);</a:t>
            </a:r>
          </a:p>
          <a:p>
            <a:pPr lvl="0"/>
            <a:r>
              <a:rPr lang="en-US" sz="2400" dirty="0"/>
              <a:t>Pay a higher percent of income for rent (44% compared to 35%); and</a:t>
            </a:r>
          </a:p>
          <a:p>
            <a:pPr lvl="0"/>
            <a:r>
              <a:rPr lang="en-US" sz="2400" dirty="0"/>
              <a:t>Own homes of a lower value (less than 50%).</a:t>
            </a:r>
          </a:p>
          <a:p>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graphicFrame>
        <p:nvGraphicFramePr>
          <p:cNvPr id="6" name="Chart 5"/>
          <p:cNvGraphicFramePr/>
          <p:nvPr>
            <p:extLst>
              <p:ext uri="{D42A27DB-BD31-4B8C-83A1-F6EECF244321}">
                <p14:modId xmlns:p14="http://schemas.microsoft.com/office/powerpoint/2010/main" val="1306873170"/>
              </p:ext>
            </p:extLst>
          </p:nvPr>
        </p:nvGraphicFramePr>
        <p:xfrm>
          <a:off x="682010" y="4592313"/>
          <a:ext cx="3009900" cy="1666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472041778"/>
              </p:ext>
            </p:extLst>
          </p:nvPr>
        </p:nvGraphicFramePr>
        <p:xfrm>
          <a:off x="4127866" y="4596228"/>
          <a:ext cx="3029585" cy="1818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4255283969"/>
              </p:ext>
            </p:extLst>
          </p:nvPr>
        </p:nvGraphicFramePr>
        <p:xfrm>
          <a:off x="7869336" y="4651488"/>
          <a:ext cx="3029585" cy="1818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038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a:xfrm>
            <a:off x="581192" y="1944669"/>
            <a:ext cx="5909759" cy="4584920"/>
          </a:xfrm>
        </p:spPr>
        <p:txBody>
          <a:bodyPr>
            <a:normAutofit fontScale="92500"/>
          </a:bodyPr>
          <a:lstStyle/>
          <a:p>
            <a:pPr marL="0" indent="0">
              <a:buNone/>
            </a:pPr>
            <a:r>
              <a:rPr lang="en-US" sz="2800" b="1" dirty="0"/>
              <a:t>Comparing the nine-county region to NY State - </a:t>
            </a:r>
            <a:r>
              <a:rPr lang="en-US" sz="2800" b="1" i="1" dirty="0"/>
              <a:t>African Americans </a:t>
            </a:r>
            <a:r>
              <a:rPr lang="en-US" sz="2800" b="1" dirty="0"/>
              <a:t>students:</a:t>
            </a:r>
          </a:p>
          <a:p>
            <a:pPr lvl="0"/>
            <a:r>
              <a:rPr lang="en-US" sz="2400" dirty="0"/>
              <a:t>Had a lower passing rates for:</a:t>
            </a:r>
          </a:p>
          <a:p>
            <a:pPr lvl="1"/>
            <a:r>
              <a:rPr lang="en-US" sz="2200" dirty="0"/>
              <a:t>Grade 3 English Language Arts (25% compared with 45%);</a:t>
            </a:r>
          </a:p>
          <a:p>
            <a:pPr lvl="1"/>
            <a:r>
              <a:rPr lang="en-US" sz="2200" dirty="0"/>
              <a:t>Grade 3 Math (28% versus 43%);</a:t>
            </a:r>
          </a:p>
          <a:p>
            <a:pPr lvl="1"/>
            <a:r>
              <a:rPr lang="en-US" sz="2200" dirty="0"/>
              <a:t>Grade 8 English (17% compared with 37%).</a:t>
            </a:r>
          </a:p>
          <a:p>
            <a:pPr marL="324000" lvl="1" indent="0">
              <a:buNone/>
            </a:pPr>
            <a:endParaRPr lang="en-US" sz="2200" dirty="0"/>
          </a:p>
          <a:p>
            <a:pPr lvl="0"/>
            <a:r>
              <a:rPr lang="en-US" sz="2400" dirty="0"/>
              <a:t>Had a slightly lower graduation rate (72% versus 75%).</a:t>
            </a:r>
          </a:p>
          <a:p>
            <a:pPr marL="0" indent="0">
              <a:buNone/>
            </a:pP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119637895"/>
              </p:ext>
            </p:extLst>
          </p:nvPr>
        </p:nvGraphicFramePr>
        <p:xfrm>
          <a:off x="7526215" y="1944668"/>
          <a:ext cx="3618148" cy="224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941222427"/>
              </p:ext>
            </p:extLst>
          </p:nvPr>
        </p:nvGraphicFramePr>
        <p:xfrm>
          <a:off x="7625283" y="4425283"/>
          <a:ext cx="3420012" cy="210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64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025950"/>
            <a:ext cx="11029615" cy="4683944"/>
          </a:xfrm>
        </p:spPr>
        <p:txBody>
          <a:bodyPr>
            <a:normAutofit/>
          </a:bodyPr>
          <a:lstStyle/>
          <a:p>
            <a:pPr marL="0" indent="0">
              <a:buNone/>
            </a:pPr>
            <a:r>
              <a:rPr lang="en-US" sz="2800" b="1" dirty="0"/>
              <a:t>Comparing the nine-county region to the nation - </a:t>
            </a:r>
            <a:r>
              <a:rPr lang="en-US" sz="2800" b="1" i="1" dirty="0"/>
              <a:t>Latinos</a:t>
            </a:r>
            <a:r>
              <a:rPr lang="en-US" sz="2800" b="1" dirty="0"/>
              <a:t>:</a:t>
            </a:r>
          </a:p>
          <a:p>
            <a:pPr lvl="0"/>
            <a:r>
              <a:rPr lang="en-US" sz="2400" dirty="0"/>
              <a:t>More likely to be in poverty (32% compared with 21%);</a:t>
            </a:r>
          </a:p>
          <a:p>
            <a:pPr lvl="0"/>
            <a:r>
              <a:rPr lang="en-US" sz="2400" dirty="0"/>
              <a:t>Their children are more likely to be in poverty (40%, versus 28%);</a:t>
            </a:r>
          </a:p>
          <a:p>
            <a:pPr lvl="0"/>
            <a:r>
              <a:rPr lang="en-US" sz="2400" dirty="0"/>
              <a:t>More likely to experience unemployment (10.8% compared with 6.8%);</a:t>
            </a:r>
          </a:p>
          <a:p>
            <a:pPr lvl="0"/>
            <a:r>
              <a:rPr lang="en-US" sz="2400" dirty="0"/>
              <a:t>Have lower incomes (66 cents on the dollar compared with the nation);</a:t>
            </a:r>
          </a:p>
        </p:txBody>
      </p:sp>
      <p:sp>
        <p:nvSpPr>
          <p:cNvPr id="3" name="Title 2"/>
          <p:cNvSpPr>
            <a:spLocks noGrp="1"/>
          </p:cNvSpPr>
          <p:nvPr>
            <p:ph type="title"/>
          </p:nvPr>
        </p:nvSpPr>
        <p:spPr/>
        <p:txBody>
          <a:bodyPr/>
          <a:lstStyle/>
          <a:p>
            <a:pPr algn="l"/>
            <a:r>
              <a:rPr lang="en-US" b="1" i="1" dirty="0"/>
              <a:t>Hard Facts 2020 </a:t>
            </a:r>
          </a:p>
        </p:txBody>
      </p:sp>
      <p:graphicFrame>
        <p:nvGraphicFramePr>
          <p:cNvPr id="12" name="Chart 11"/>
          <p:cNvGraphicFramePr/>
          <p:nvPr>
            <p:extLst>
              <p:ext uri="{D42A27DB-BD31-4B8C-83A1-F6EECF244321}">
                <p14:modId xmlns:p14="http://schemas.microsoft.com/office/powerpoint/2010/main" val="4220261983"/>
              </p:ext>
            </p:extLst>
          </p:nvPr>
        </p:nvGraphicFramePr>
        <p:xfrm>
          <a:off x="581192" y="4773483"/>
          <a:ext cx="3029585" cy="181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679398771"/>
              </p:ext>
            </p:extLst>
          </p:nvPr>
        </p:nvGraphicFramePr>
        <p:xfrm>
          <a:off x="3979572" y="4756396"/>
          <a:ext cx="3230248" cy="192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156194553"/>
              </p:ext>
            </p:extLst>
          </p:nvPr>
        </p:nvGraphicFramePr>
        <p:xfrm>
          <a:off x="7895521" y="4773483"/>
          <a:ext cx="3029585" cy="1818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642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065125816"/>
              </p:ext>
            </p:extLst>
          </p:nvPr>
        </p:nvGraphicFramePr>
        <p:xfrm>
          <a:off x="2511380" y="2580470"/>
          <a:ext cx="6246254" cy="3977640"/>
        </p:xfrm>
        <a:graphic>
          <a:graphicData uri="http://schemas.openxmlformats.org/drawingml/2006/table">
            <a:tbl>
              <a:tblPr firstRow="1" bandRow="1">
                <a:tableStyleId>{5940675A-B579-460E-94D1-54222C63F5DA}</a:tableStyleId>
              </a:tblPr>
              <a:tblGrid>
                <a:gridCol w="4147240">
                  <a:extLst>
                    <a:ext uri="{9D8B030D-6E8A-4147-A177-3AD203B41FA5}">
                      <a16:colId xmlns:a16="http://schemas.microsoft.com/office/drawing/2014/main" val="20000"/>
                    </a:ext>
                  </a:extLst>
                </a:gridCol>
                <a:gridCol w="2099014">
                  <a:extLst>
                    <a:ext uri="{9D8B030D-6E8A-4147-A177-3AD203B41FA5}">
                      <a16:colId xmlns:a16="http://schemas.microsoft.com/office/drawing/2014/main" val="20001"/>
                    </a:ext>
                  </a:extLst>
                </a:gridCol>
              </a:tblGrid>
              <a:tr h="370840">
                <a:tc gridSpan="2">
                  <a:txBody>
                    <a:bodyPr/>
                    <a:lstStyle/>
                    <a:p>
                      <a:pPr algn="ctr"/>
                      <a:r>
                        <a:rPr lang="en-US" b="1" dirty="0"/>
                        <a:t>Content</a:t>
                      </a:r>
                      <a:r>
                        <a:rPr lang="en-US" b="1" baseline="0" dirty="0"/>
                        <a:t> of this Presentation</a:t>
                      </a:r>
                      <a:endParaRPr lang="en-US" b="1"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1" dirty="0"/>
                        <a:t>Content</a:t>
                      </a:r>
                    </a:p>
                  </a:txBody>
                  <a:tcPr/>
                </a:tc>
                <a:tc>
                  <a:txBody>
                    <a:bodyPr/>
                    <a:lstStyle/>
                    <a:p>
                      <a:pPr algn="ctr"/>
                      <a:r>
                        <a:rPr lang="en-US" sz="1600" b="1" dirty="0"/>
                        <a:t>Slide Number (s)</a:t>
                      </a:r>
                    </a:p>
                  </a:txBody>
                  <a:tcPr/>
                </a:tc>
                <a:extLst>
                  <a:ext uri="{0D108BD9-81ED-4DB2-BD59-A6C34878D82A}">
                    <a16:rowId xmlns:a16="http://schemas.microsoft.com/office/drawing/2014/main" val="10001"/>
                  </a:ext>
                </a:extLst>
              </a:tr>
              <a:tr h="370840">
                <a:tc>
                  <a:txBody>
                    <a:bodyPr/>
                    <a:lstStyle/>
                    <a:p>
                      <a:r>
                        <a:rPr lang="en-US" dirty="0"/>
                        <a:t>Cover</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r>
                        <a:rPr lang="en-US" dirty="0"/>
                        <a:t>Contents</a:t>
                      </a:r>
                    </a:p>
                  </a:txBody>
                  <a:tcPr/>
                </a:tc>
                <a:tc>
                  <a:txBody>
                    <a:bodyPr/>
                    <a:lstStyle/>
                    <a:p>
                      <a:pPr algn="ctr"/>
                      <a:r>
                        <a:rPr lang="en-US" dirty="0"/>
                        <a:t>2</a:t>
                      </a:r>
                    </a:p>
                  </a:txBody>
                  <a:tcPr/>
                </a:tc>
                <a:extLst>
                  <a:ext uri="{0D108BD9-81ED-4DB2-BD59-A6C34878D82A}">
                    <a16:rowId xmlns:a16="http://schemas.microsoft.com/office/drawing/2014/main" val="10003"/>
                  </a:ext>
                </a:extLst>
              </a:tr>
              <a:tr h="370840">
                <a:tc>
                  <a:txBody>
                    <a:bodyPr/>
                    <a:lstStyle/>
                    <a:p>
                      <a:r>
                        <a:rPr lang="en-US" dirty="0"/>
                        <a:t>Purpose</a:t>
                      </a:r>
                      <a:r>
                        <a:rPr lang="en-US" baseline="0" dirty="0"/>
                        <a:t> and Method of Report</a:t>
                      </a:r>
                      <a:endParaRPr lang="en-US" dirty="0"/>
                    </a:p>
                  </a:txBody>
                  <a:tcPr/>
                </a:tc>
                <a:tc>
                  <a:txBody>
                    <a:bodyPr/>
                    <a:lstStyle/>
                    <a:p>
                      <a:pPr algn="ctr"/>
                      <a:r>
                        <a:rPr lang="en-US" dirty="0"/>
                        <a:t>3-5</a:t>
                      </a:r>
                    </a:p>
                  </a:txBody>
                  <a:tcPr/>
                </a:tc>
                <a:extLst>
                  <a:ext uri="{0D108BD9-81ED-4DB2-BD59-A6C34878D82A}">
                    <a16:rowId xmlns:a16="http://schemas.microsoft.com/office/drawing/2014/main" val="10004"/>
                  </a:ext>
                </a:extLst>
              </a:tr>
              <a:tr h="370840">
                <a:tc>
                  <a:txBody>
                    <a:bodyPr/>
                    <a:lstStyle/>
                    <a:p>
                      <a:r>
                        <a:rPr lang="en-US" dirty="0"/>
                        <a:t>Summary of Findings</a:t>
                      </a:r>
                    </a:p>
                  </a:txBody>
                  <a:tcPr/>
                </a:tc>
                <a:tc>
                  <a:txBody>
                    <a:bodyPr/>
                    <a:lstStyle/>
                    <a:p>
                      <a:pPr algn="ctr"/>
                      <a:r>
                        <a:rPr lang="en-US" dirty="0"/>
                        <a:t>6</a:t>
                      </a:r>
                    </a:p>
                  </a:txBody>
                  <a:tcPr/>
                </a:tc>
                <a:extLst>
                  <a:ext uri="{0D108BD9-81ED-4DB2-BD59-A6C34878D82A}">
                    <a16:rowId xmlns:a16="http://schemas.microsoft.com/office/drawing/2014/main" val="10005"/>
                  </a:ext>
                </a:extLst>
              </a:tr>
              <a:tr h="370840">
                <a:tc>
                  <a:txBody>
                    <a:bodyPr/>
                    <a:lstStyle/>
                    <a:p>
                      <a:r>
                        <a:rPr lang="en-US" dirty="0"/>
                        <a:t>Details: </a:t>
                      </a:r>
                      <a:r>
                        <a:rPr lang="en-US"/>
                        <a:t>Inequalities</a:t>
                      </a:r>
                      <a:r>
                        <a:rPr lang="en-US" baseline="0"/>
                        <a:t> within </a:t>
                      </a:r>
                      <a:r>
                        <a:rPr lang="en-US" baseline="0" dirty="0"/>
                        <a:t>the Region</a:t>
                      </a:r>
                      <a:endParaRPr lang="en-US" dirty="0"/>
                    </a:p>
                  </a:txBody>
                  <a:tcPr/>
                </a:tc>
                <a:tc>
                  <a:txBody>
                    <a:bodyPr/>
                    <a:lstStyle/>
                    <a:p>
                      <a:pPr algn="ctr"/>
                      <a:r>
                        <a:rPr lang="en-US" dirty="0"/>
                        <a:t>7-14</a:t>
                      </a:r>
                    </a:p>
                  </a:txBody>
                  <a:tcPr/>
                </a:tc>
                <a:extLst>
                  <a:ext uri="{0D108BD9-81ED-4DB2-BD59-A6C34878D82A}">
                    <a16:rowId xmlns:a16="http://schemas.microsoft.com/office/drawing/2014/main" val="10006"/>
                  </a:ext>
                </a:extLst>
              </a:tr>
              <a:tr h="370840">
                <a:tc>
                  <a:txBody>
                    <a:bodyPr/>
                    <a:lstStyle/>
                    <a:p>
                      <a:r>
                        <a:rPr lang="en-US" dirty="0"/>
                        <a:t>Details:</a:t>
                      </a:r>
                      <a:r>
                        <a:rPr lang="en-US" baseline="0" dirty="0"/>
                        <a:t> Comparing the Region with the U.S. and New York State</a:t>
                      </a:r>
                      <a:endParaRPr lang="en-US" dirty="0"/>
                    </a:p>
                  </a:txBody>
                  <a:tcPr/>
                </a:tc>
                <a:tc>
                  <a:txBody>
                    <a:bodyPr/>
                    <a:lstStyle/>
                    <a:p>
                      <a:pPr algn="ctr"/>
                      <a:r>
                        <a:rPr lang="en-US" dirty="0"/>
                        <a:t>15-21</a:t>
                      </a:r>
                    </a:p>
                  </a:txBody>
                  <a:tcPr anchor="ctr"/>
                </a:tc>
                <a:extLst>
                  <a:ext uri="{0D108BD9-81ED-4DB2-BD59-A6C34878D82A}">
                    <a16:rowId xmlns:a16="http://schemas.microsoft.com/office/drawing/2014/main" val="10007"/>
                  </a:ext>
                </a:extLst>
              </a:tr>
              <a:tr h="370840">
                <a:tc>
                  <a:txBody>
                    <a:bodyPr/>
                    <a:lstStyle/>
                    <a:p>
                      <a:r>
                        <a:rPr lang="en-US" dirty="0"/>
                        <a:t>Some Conclusions to Ponder</a:t>
                      </a:r>
                    </a:p>
                  </a:txBody>
                  <a:tcPr/>
                </a:tc>
                <a:tc>
                  <a:txBody>
                    <a:bodyPr/>
                    <a:lstStyle/>
                    <a:p>
                      <a:pPr algn="ctr"/>
                      <a:r>
                        <a:rPr lang="en-US" dirty="0"/>
                        <a:t>22-24</a:t>
                      </a:r>
                    </a:p>
                  </a:txBody>
                  <a:tcPr/>
                </a:tc>
                <a:extLst>
                  <a:ext uri="{0D108BD9-81ED-4DB2-BD59-A6C34878D82A}">
                    <a16:rowId xmlns:a16="http://schemas.microsoft.com/office/drawing/2014/main" val="10008"/>
                  </a:ext>
                </a:extLst>
              </a:tr>
              <a:tr h="370840">
                <a:tc>
                  <a:txBody>
                    <a:bodyPr/>
                    <a:lstStyle/>
                    <a:p>
                      <a:r>
                        <a:rPr lang="en-US" dirty="0"/>
                        <a:t>Some Probing Questions</a:t>
                      </a:r>
                    </a:p>
                  </a:txBody>
                  <a:tcPr/>
                </a:tc>
                <a:tc>
                  <a:txBody>
                    <a:bodyPr/>
                    <a:lstStyle/>
                    <a:p>
                      <a:pPr algn="ctr"/>
                      <a:r>
                        <a:rPr lang="en-US" dirty="0"/>
                        <a:t>25-28</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8164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800" b="1" dirty="0"/>
              <a:t>Comparing the nine-county region to the nation – </a:t>
            </a:r>
            <a:r>
              <a:rPr lang="en-US" sz="2800" b="1" i="1" dirty="0"/>
              <a:t>Latinos:</a:t>
            </a:r>
          </a:p>
          <a:p>
            <a:pPr lvl="0"/>
            <a:r>
              <a:rPr lang="en-US" sz="2400" dirty="0"/>
              <a:t>Less likely to own a home (35% versus 47%);</a:t>
            </a:r>
          </a:p>
          <a:p>
            <a:pPr lvl="0"/>
            <a:r>
              <a:rPr lang="en-US" sz="2400" dirty="0"/>
              <a:t>Pay a higher percent of income for rent (44% compared to 32%); and</a:t>
            </a:r>
          </a:p>
          <a:p>
            <a:pPr lvl="0"/>
            <a:r>
              <a:rPr lang="en-US" sz="2400" dirty="0"/>
              <a:t>Own homes of a lower value (about 46%).</a:t>
            </a:r>
          </a:p>
          <a:p>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graphicFrame>
        <p:nvGraphicFramePr>
          <p:cNvPr id="12" name="Chart 11"/>
          <p:cNvGraphicFramePr/>
          <p:nvPr>
            <p:extLst>
              <p:ext uri="{D42A27DB-BD31-4B8C-83A1-F6EECF244321}">
                <p14:modId xmlns:p14="http://schemas.microsoft.com/office/powerpoint/2010/main" val="2914463707"/>
              </p:ext>
            </p:extLst>
          </p:nvPr>
        </p:nvGraphicFramePr>
        <p:xfrm>
          <a:off x="581192" y="4591788"/>
          <a:ext cx="3009900" cy="1666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336162419"/>
              </p:ext>
            </p:extLst>
          </p:nvPr>
        </p:nvGraphicFramePr>
        <p:xfrm>
          <a:off x="4400902" y="4591788"/>
          <a:ext cx="3029585" cy="1818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728533943"/>
              </p:ext>
            </p:extLst>
          </p:nvPr>
        </p:nvGraphicFramePr>
        <p:xfrm>
          <a:off x="8515867" y="4591788"/>
          <a:ext cx="3029585" cy="1818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690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a:xfrm>
            <a:off x="581192" y="2228003"/>
            <a:ext cx="6102943" cy="4288707"/>
          </a:xfrm>
        </p:spPr>
        <p:txBody>
          <a:bodyPr>
            <a:normAutofit/>
          </a:bodyPr>
          <a:lstStyle/>
          <a:p>
            <a:pPr marL="0" indent="0">
              <a:buNone/>
            </a:pPr>
            <a:r>
              <a:rPr lang="en-US" sz="2800" b="1" dirty="0"/>
              <a:t>Comparing the nine-county region to NY State – </a:t>
            </a:r>
            <a:r>
              <a:rPr lang="en-US" sz="2800" b="1" i="1" dirty="0"/>
              <a:t>Latino</a:t>
            </a:r>
            <a:r>
              <a:rPr lang="en-US" sz="2800" b="1" dirty="0"/>
              <a:t> students:</a:t>
            </a:r>
          </a:p>
          <a:p>
            <a:pPr lvl="0"/>
            <a:r>
              <a:rPr lang="en-US" sz="2400" dirty="0"/>
              <a:t>Had a lower passing rates for:</a:t>
            </a:r>
          </a:p>
          <a:p>
            <a:pPr lvl="1"/>
            <a:r>
              <a:rPr lang="en-US" sz="2000" dirty="0"/>
              <a:t>Grade 3 English Language Arts (27% versus 43%);</a:t>
            </a:r>
          </a:p>
          <a:p>
            <a:pPr lvl="1"/>
            <a:r>
              <a:rPr lang="en-US" sz="2000" dirty="0"/>
              <a:t>Grade 3 Math (31% versus 43%); </a:t>
            </a:r>
          </a:p>
          <a:p>
            <a:pPr lvl="1"/>
            <a:r>
              <a:rPr lang="en-US" sz="2000" dirty="0"/>
              <a:t>Grade 8 English (20% compared with 39%).</a:t>
            </a:r>
          </a:p>
          <a:p>
            <a:pPr lvl="1"/>
            <a:endParaRPr lang="en-US" sz="1800" dirty="0"/>
          </a:p>
          <a:p>
            <a:pPr lvl="0"/>
            <a:r>
              <a:rPr lang="en-US" sz="2400" dirty="0"/>
              <a:t>Had the same graduation rate (75%).</a:t>
            </a:r>
          </a:p>
          <a:p>
            <a:pPr marL="0" indent="0">
              <a:buNone/>
            </a:pPr>
            <a:endParaRPr lang="en-US" sz="2000" dirty="0"/>
          </a:p>
          <a:p>
            <a:pPr marL="0" indent="0">
              <a:buNone/>
            </a:pP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614580301"/>
              </p:ext>
            </p:extLst>
          </p:nvPr>
        </p:nvGraphicFramePr>
        <p:xfrm>
          <a:off x="7714445" y="2034414"/>
          <a:ext cx="3323660" cy="2395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3612390685"/>
              </p:ext>
            </p:extLst>
          </p:nvPr>
        </p:nvGraphicFramePr>
        <p:xfrm>
          <a:off x="7714445" y="4669486"/>
          <a:ext cx="3304030" cy="2078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128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lnSpcReduction="10000"/>
          </a:bodyPr>
          <a:lstStyle/>
          <a:p>
            <a:pPr marL="0" indent="0">
              <a:buNone/>
            </a:pPr>
            <a:r>
              <a:rPr lang="en-US" sz="2800" b="1" dirty="0"/>
              <a:t>Some Conclusions to Ponder:</a:t>
            </a:r>
          </a:p>
          <a:p>
            <a:pPr lvl="0"/>
            <a:r>
              <a:rPr lang="en-US" sz="2400" dirty="0"/>
              <a:t>There are </a:t>
            </a:r>
            <a:r>
              <a:rPr lang="en-US" sz="2400" b="1" dirty="0"/>
              <a:t>real people </a:t>
            </a:r>
            <a:r>
              <a:rPr lang="en-US" sz="2400" dirty="0"/>
              <a:t>behind all of these numbers. Instead of “infant mortality rate,” we should imagine the anguish behind an infant death and remember that reality is 3 times as likely for African Americans.</a:t>
            </a:r>
          </a:p>
          <a:p>
            <a:r>
              <a:rPr lang="en-US" sz="2400" dirty="0"/>
              <a:t>While there may be a tendency to explain away these inequalities as a reflection of general societal ills, the fact that the Rochester region fares more poorly on almost every indicator suggests there is </a:t>
            </a:r>
            <a:r>
              <a:rPr lang="en-US" sz="2400" b="1" dirty="0"/>
              <a:t>something local that needs fixing</a:t>
            </a:r>
            <a:r>
              <a:rPr lang="en-US" sz="2400" dirty="0"/>
              <a:t>! </a:t>
            </a:r>
          </a:p>
          <a:p>
            <a:r>
              <a:rPr lang="en-US" sz="2400" b="1" dirty="0"/>
              <a:t>This matters! </a:t>
            </a:r>
            <a:r>
              <a:rPr lang="en-US" sz="2400" dirty="0"/>
              <a:t>Although most people in our regional community do not regularly see the people behind these numbers, it matters deeply for reasons of conscience and pride. But it also matters for the economic well-being of our region. </a:t>
            </a:r>
          </a:p>
          <a:p>
            <a:endParaRPr lang="en-US" sz="2400" dirty="0"/>
          </a:p>
          <a:p>
            <a:pPr lvl="0"/>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3361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800" b="1" dirty="0"/>
              <a:t>Some Conclusions to Ponder:</a:t>
            </a:r>
          </a:p>
          <a:p>
            <a:r>
              <a:rPr lang="en-US" sz="2400" b="1" dirty="0"/>
              <a:t>This matters! </a:t>
            </a:r>
            <a:r>
              <a:rPr lang="en-US" sz="2400" dirty="0"/>
              <a:t>We pay a great cost by excluding people. If People of Color here had the same poverty rate as People of Color nationwide this study estimates that there would be nearly 22,000 fewer people in poverty (that’s nearly half the population of the Town of Webster). The bonus in terms of lower costs and higher local tax revenues would be enormous. If People of Color regionally had the same poverty rate as Whites, the region would have nearly 50,000 fewer people in poverty (that’s about the total population of the Town of Irondequoit).</a:t>
            </a:r>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10448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800" b="1" dirty="0"/>
              <a:t>Some Conclusions to Ponder:</a:t>
            </a:r>
          </a:p>
          <a:p>
            <a:r>
              <a:rPr lang="en-US" sz="2400" b="1" dirty="0"/>
              <a:t>This Matters! </a:t>
            </a:r>
            <a:r>
              <a:rPr lang="en-US" sz="2400" dirty="0"/>
              <a:t>Our regional competiveness is at risk. The region as a whole now lags New York State in educational outcomes. The ability of other New York State areas to provide better education outcomes for Students of Color makes those regions more competitive. </a:t>
            </a:r>
            <a:endParaRPr lang="en-US" sz="2800" u="sng" dirty="0"/>
          </a:p>
          <a:p>
            <a:r>
              <a:rPr lang="en-US" sz="2400" b="1" dirty="0"/>
              <a:t>This matters! </a:t>
            </a:r>
            <a:r>
              <a:rPr lang="en-US" sz="2400" dirty="0"/>
              <a:t>Our regional prosperity is dependent on the contributions of everyone. The individual and social capital that we would generate from fuller participation may seem intangible, but it is very real.</a:t>
            </a:r>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313134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400" b="1" dirty="0"/>
              <a:t>Some Probing Questions – For Use by the Leader </a:t>
            </a:r>
            <a:r>
              <a:rPr lang="en-US" sz="1600" i="1" dirty="0"/>
              <a:t>[note to leader: these questions can be raised during the presentation and also be used to stimulate participation during the Q &amp; A session]</a:t>
            </a:r>
          </a:p>
          <a:p>
            <a:pPr marL="0" indent="0">
              <a:buNone/>
            </a:pPr>
            <a:r>
              <a:rPr lang="en-US" sz="2000" b="1" i="1" dirty="0"/>
              <a:t>General – About the Report</a:t>
            </a:r>
          </a:p>
          <a:p>
            <a:r>
              <a:rPr lang="en-US" sz="2000" dirty="0"/>
              <a:t>What are some parts of this report that you do not understand? Or don’t agree with? Why?</a:t>
            </a:r>
          </a:p>
          <a:p>
            <a:r>
              <a:rPr lang="en-US" sz="2000" dirty="0"/>
              <a:t>This report is structured on a regional basis. Do you understand why that is important? Would it have been more helpful if it was presented on a city or county basis? If so, why?</a:t>
            </a:r>
          </a:p>
          <a:p>
            <a:r>
              <a:rPr lang="en-US" sz="2000" dirty="0"/>
              <a:t>Do you understand the reasons to look at both the disparities within the region and to compare our region to the nation and state?</a:t>
            </a:r>
          </a:p>
          <a:p>
            <a:r>
              <a:rPr lang="en-US" sz="2000" dirty="0"/>
              <a:t>Are there things that were not in the report that you would have expected to see?</a:t>
            </a:r>
          </a:p>
          <a:p>
            <a:pPr marL="0" indent="0">
              <a:buNone/>
            </a:pPr>
            <a:endParaRPr lang="en-US" sz="2400" dirty="0"/>
          </a:p>
          <a:p>
            <a:pPr marL="0" indent="0">
              <a:buNone/>
            </a:pPr>
            <a:endParaRPr lang="en-US" sz="2400" dirty="0"/>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28947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fontScale="77500" lnSpcReduction="20000"/>
          </a:bodyPr>
          <a:lstStyle/>
          <a:p>
            <a:pPr marL="0" indent="0">
              <a:buNone/>
            </a:pPr>
            <a:r>
              <a:rPr lang="en-US" sz="2800" b="1" dirty="0"/>
              <a:t>Some Probing Questions – For Use by the Leader </a:t>
            </a:r>
            <a:r>
              <a:rPr lang="en-US" sz="1900" i="1" dirty="0"/>
              <a:t>[note to leader: these questions can be raised during the presentation and also be used to stimulate participation during the Q &amp; A session]</a:t>
            </a:r>
          </a:p>
          <a:p>
            <a:pPr marL="0" indent="0">
              <a:buNone/>
            </a:pPr>
            <a:r>
              <a:rPr lang="en-US" sz="2600" b="1" i="1" dirty="0"/>
              <a:t>About the Findings:</a:t>
            </a:r>
          </a:p>
          <a:p>
            <a:pPr lvl="0"/>
            <a:r>
              <a:rPr lang="en-US" sz="2600" dirty="0"/>
              <a:t>It is a matter of national concern that the child poverty rate for the entire nation is 20%, but for African Americans it is 35%. But how can that rate be so high at 49% in the nine-County Rochester region?</a:t>
            </a:r>
          </a:p>
          <a:p>
            <a:pPr lvl="0"/>
            <a:r>
              <a:rPr lang="en-US" sz="2600" dirty="0"/>
              <a:t>How can it be that the Latino child poverty rate in our region (40%) is similarly out of whack with the nation?</a:t>
            </a:r>
          </a:p>
          <a:p>
            <a:pPr lvl="0"/>
            <a:r>
              <a:rPr lang="en-US" sz="2600" dirty="0"/>
              <a:t>What could account for the region’s African American children testing at 20 percentage points lower than their statewide counterparts on the all-important grade 3 reading assessment?  And for Latino children it is 16 percentage points lower?</a:t>
            </a:r>
          </a:p>
          <a:p>
            <a:pPr lvl="0"/>
            <a:r>
              <a:rPr lang="en-US" sz="2600" dirty="0"/>
              <a:t>National leaders ponder the question of why African American incomes are at only 63% of White residents. But what explanation can there be for the fact that in the nine-County Rochester region the corresponding number is dramatically lower at 49%?  </a:t>
            </a:r>
          </a:p>
          <a:p>
            <a:pPr marL="0" indent="0">
              <a:buNone/>
            </a:pPr>
            <a:endParaRPr lang="en-US" sz="2400" dirty="0"/>
          </a:p>
          <a:p>
            <a:endParaRPr lang="en-US" sz="2400" dirty="0"/>
          </a:p>
          <a:p>
            <a:endParaRPr lang="en-US" sz="2400" dirty="0"/>
          </a:p>
          <a:p>
            <a:endParaRPr lang="en-US" sz="2400" dirty="0"/>
          </a:p>
          <a:p>
            <a:pPr marL="0" indent="0">
              <a:buNone/>
            </a:pPr>
            <a:endParaRPr lang="en-US" sz="2400" dirty="0"/>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138559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pPr marL="0" indent="0">
              <a:buNone/>
            </a:pPr>
            <a:r>
              <a:rPr lang="en-US" sz="2400" b="1" dirty="0"/>
              <a:t>Some Probing Questions – For Use by the Leader</a:t>
            </a:r>
            <a:r>
              <a:rPr lang="en-US" sz="2800" b="1" dirty="0"/>
              <a:t>: </a:t>
            </a:r>
            <a:r>
              <a:rPr lang="en-US" sz="1600" i="1" dirty="0"/>
              <a:t>[note to leader: these questions can be raised during the presentation and also be used to stimulate participation during the Q &amp; A session]</a:t>
            </a:r>
          </a:p>
          <a:p>
            <a:pPr marL="0" indent="0">
              <a:buNone/>
            </a:pPr>
            <a:r>
              <a:rPr lang="en-US" sz="2000" b="1" i="1" dirty="0"/>
              <a:t>About the Findings (continued)</a:t>
            </a:r>
          </a:p>
          <a:p>
            <a:pPr lvl="0"/>
            <a:r>
              <a:rPr lang="en-US" sz="2000" dirty="0"/>
              <a:t>Given our region’s relatively affordable housing, why is the homeownership rate here lower for People of Color compared to the nation as a whole?</a:t>
            </a:r>
          </a:p>
          <a:p>
            <a:pPr lvl="0"/>
            <a:r>
              <a:rPr lang="en-US" sz="2000" dirty="0"/>
              <a:t>Compared to Whites, the value of homes owned by People of Color in our region is only about half (59% for African Americans, 44% for Latinos). </a:t>
            </a:r>
          </a:p>
          <a:p>
            <a:pPr lvl="1"/>
            <a:r>
              <a:rPr lang="en-US" sz="2000" dirty="0"/>
              <a:t>What are some factors that cause this?</a:t>
            </a:r>
          </a:p>
          <a:p>
            <a:pPr lvl="1"/>
            <a:r>
              <a:rPr lang="en-US" sz="2000" dirty="0"/>
              <a:t>What is the immediate impact of this disparity?</a:t>
            </a:r>
          </a:p>
          <a:p>
            <a:pPr lvl="1"/>
            <a:r>
              <a:rPr lang="en-US" sz="2000" dirty="0"/>
              <a:t>What are some long-term impacts?</a:t>
            </a:r>
          </a:p>
          <a:p>
            <a:pPr lvl="1"/>
            <a:endParaRPr lang="en-US" sz="2200" dirty="0"/>
          </a:p>
          <a:p>
            <a:pPr lvl="0"/>
            <a:endParaRPr lang="en-US" sz="2400" dirty="0"/>
          </a:p>
          <a:p>
            <a:endParaRPr lang="en-US" sz="2400" dirty="0"/>
          </a:p>
          <a:p>
            <a:endParaRPr lang="en-US" sz="2400" dirty="0"/>
          </a:p>
          <a:p>
            <a:endParaRPr lang="en-US" sz="2400" dirty="0"/>
          </a:p>
          <a:p>
            <a:pPr marL="0" indent="0">
              <a:buNone/>
            </a:pPr>
            <a:endParaRPr lang="en-US" sz="2400" dirty="0"/>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31055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lnSpcReduction="10000"/>
          </a:bodyPr>
          <a:lstStyle/>
          <a:p>
            <a:pPr marL="0" indent="0">
              <a:buNone/>
            </a:pPr>
            <a:r>
              <a:rPr lang="en-US" sz="2400" b="1" dirty="0"/>
              <a:t>Some Probing Questions – For Use by the Leader </a:t>
            </a:r>
            <a:r>
              <a:rPr lang="en-US" sz="1600" i="1" dirty="0"/>
              <a:t>[note to leader: these questions can be raised during the presentation and also be used to stimulate participation during the Q &amp; A session]</a:t>
            </a:r>
          </a:p>
          <a:p>
            <a:pPr marL="0" indent="0">
              <a:buNone/>
            </a:pPr>
            <a:r>
              <a:rPr lang="en-US" sz="2000" b="1" i="1" dirty="0"/>
              <a:t>About Causes and Solutions</a:t>
            </a:r>
          </a:p>
          <a:p>
            <a:r>
              <a:rPr lang="en-US" sz="2000" dirty="0"/>
              <a:t>What are some factors that might contribute to much poorer outcome for People of Color in the Rochester region when compared with their counterparts nationwide (remember: this question is asking about the Rochester area)? </a:t>
            </a:r>
          </a:p>
          <a:p>
            <a:r>
              <a:rPr lang="en-US" sz="2000" dirty="0"/>
              <a:t>What role did racism play in creating our current outcomes?  What role does it continue to play?</a:t>
            </a:r>
          </a:p>
          <a:p>
            <a:r>
              <a:rPr lang="en-US" sz="2000" dirty="0"/>
              <a:t>When considering solutions:</a:t>
            </a:r>
          </a:p>
          <a:p>
            <a:pPr lvl="1"/>
            <a:r>
              <a:rPr lang="en-US" sz="2000" dirty="0"/>
              <a:t>What are some immediate actions that should be taken?</a:t>
            </a:r>
          </a:p>
          <a:p>
            <a:pPr lvl="1"/>
            <a:r>
              <a:rPr lang="en-US" sz="2000" dirty="0"/>
              <a:t>What are </a:t>
            </a:r>
            <a:r>
              <a:rPr lang="en-US" sz="2000"/>
              <a:t>some longer-term </a:t>
            </a:r>
            <a:r>
              <a:rPr lang="en-US" sz="2000" dirty="0"/>
              <a:t>actions?</a:t>
            </a:r>
          </a:p>
          <a:p>
            <a:pPr lvl="1"/>
            <a:r>
              <a:rPr lang="en-US" sz="2000" dirty="0"/>
              <a:t>What is the role of individuals in promoting solutions? </a:t>
            </a:r>
          </a:p>
          <a:p>
            <a:endParaRPr lang="en-US" sz="2400" dirty="0"/>
          </a:p>
          <a:p>
            <a:endParaRPr lang="en-US" sz="2400" dirty="0"/>
          </a:p>
          <a:p>
            <a:endParaRPr lang="en-US" sz="2400" dirty="0"/>
          </a:p>
          <a:p>
            <a:endParaRPr lang="en-US" sz="2400" dirty="0"/>
          </a:p>
          <a:p>
            <a:pPr marL="0" indent="0">
              <a:buNone/>
            </a:pPr>
            <a:endParaRPr lang="en-US" sz="2400" dirty="0"/>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392013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192" y="2180496"/>
            <a:ext cx="11029615" cy="4234372"/>
          </a:xfrm>
        </p:spPr>
        <p:txBody>
          <a:bodyPr>
            <a:normAutofit/>
          </a:bodyPr>
          <a:lstStyle/>
          <a:p>
            <a:endParaRPr lang="en-US" sz="2400" dirty="0"/>
          </a:p>
          <a:p>
            <a:pPr lvl="1"/>
            <a:r>
              <a:rPr lang="en-US" sz="3200" dirty="0"/>
              <a:t>More information, or to download the report:</a:t>
            </a:r>
          </a:p>
          <a:p>
            <a:endParaRPr lang="en-US" sz="2400" dirty="0"/>
          </a:p>
          <a:p>
            <a:pPr marL="0" indent="0" algn="ctr">
              <a:buNone/>
            </a:pPr>
            <a:r>
              <a:rPr lang="en-US" sz="4800" b="1" i="1" dirty="0">
                <a:hlinkClick r:id="rId2"/>
              </a:rPr>
              <a:t>ACTRochester.org</a:t>
            </a:r>
            <a:endParaRPr lang="en-US" sz="4800" b="1" i="1" dirty="0"/>
          </a:p>
          <a:p>
            <a:pPr marL="0" indent="0">
              <a:buNone/>
            </a:pPr>
            <a:endParaRPr lang="en-US" sz="2800" dirty="0"/>
          </a:p>
          <a:p>
            <a:pPr marL="0" indent="0">
              <a:buNone/>
            </a:pPr>
            <a:endParaRPr lang="en-US" sz="2400" dirty="0"/>
          </a:p>
          <a:p>
            <a:endParaRPr lang="en-US" sz="2400" dirty="0"/>
          </a:p>
          <a:p>
            <a:endParaRPr lang="en-US" sz="2400" dirty="0"/>
          </a:p>
          <a:p>
            <a:endParaRPr lang="en-US" sz="2400" dirty="0"/>
          </a:p>
          <a:p>
            <a:pPr marL="0" indent="0">
              <a:buNone/>
            </a:pPr>
            <a:endParaRPr lang="en-US" sz="2400" dirty="0"/>
          </a:p>
          <a:p>
            <a:pPr marL="0" lvl="0" indent="0">
              <a:buNone/>
            </a:pPr>
            <a:endParaRPr lang="en-US" sz="2400" dirty="0"/>
          </a:p>
          <a:p>
            <a:pPr lvl="0"/>
            <a:endParaRPr lang="en-US" sz="2400" dirty="0"/>
          </a:p>
          <a:p>
            <a:pPr lvl="0"/>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238949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581192" y="2180496"/>
            <a:ext cx="11029615" cy="4529793"/>
          </a:xfrm>
        </p:spPr>
        <p:txBody>
          <a:bodyPr/>
          <a:lstStyle/>
          <a:p>
            <a:pPr marL="0" indent="0">
              <a:buNone/>
            </a:pPr>
            <a:r>
              <a:rPr lang="en-US" sz="3200" b="1" dirty="0"/>
              <a:t>Why this report?</a:t>
            </a:r>
          </a:p>
          <a:p>
            <a:r>
              <a:rPr lang="en-US" sz="2800" dirty="0"/>
              <a:t>To create a deeper </a:t>
            </a:r>
            <a:r>
              <a:rPr lang="en-US" sz="2800" i="1" dirty="0"/>
              <a:t>knowledge</a:t>
            </a:r>
            <a:r>
              <a:rPr lang="en-US" sz="2800" dirty="0"/>
              <a:t> of the inequalities faced by people of color in the nine-county Rochester region*</a:t>
            </a:r>
          </a:p>
          <a:p>
            <a:r>
              <a:rPr lang="en-US" sz="2800" dirty="0"/>
              <a:t>To stimulate conversations leading to fuller </a:t>
            </a:r>
            <a:r>
              <a:rPr lang="en-US" sz="2800" i="1" dirty="0"/>
              <a:t>understanding</a:t>
            </a:r>
            <a:r>
              <a:rPr lang="en-US" sz="2800" dirty="0"/>
              <a:t> and community </a:t>
            </a:r>
            <a:r>
              <a:rPr lang="en-US" sz="2800" i="1" dirty="0"/>
              <a:t>action</a:t>
            </a:r>
          </a:p>
          <a:p>
            <a:pPr marL="0" indent="0">
              <a:buNone/>
            </a:pPr>
            <a:r>
              <a:rPr lang="en-US" sz="2800" dirty="0"/>
              <a:t>           </a:t>
            </a:r>
            <a:r>
              <a:rPr lang="en-US" sz="2000" b="1" dirty="0"/>
              <a:t>A Process for Community Change:</a:t>
            </a:r>
          </a:p>
        </p:txBody>
      </p:sp>
      <p:sp>
        <p:nvSpPr>
          <p:cNvPr id="9" name="Right Arrow 8"/>
          <p:cNvSpPr/>
          <p:nvPr/>
        </p:nvSpPr>
        <p:spPr>
          <a:xfrm>
            <a:off x="1478007" y="5358596"/>
            <a:ext cx="1912307" cy="85039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Knowledge</a:t>
            </a:r>
          </a:p>
        </p:txBody>
      </p:sp>
      <p:sp>
        <p:nvSpPr>
          <p:cNvPr id="12" name="Right Arrow 11"/>
          <p:cNvSpPr/>
          <p:nvPr/>
        </p:nvSpPr>
        <p:spPr>
          <a:xfrm>
            <a:off x="4431323" y="5358596"/>
            <a:ext cx="1938997" cy="86762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Understanding</a:t>
            </a:r>
          </a:p>
        </p:txBody>
      </p:sp>
      <p:sp>
        <p:nvSpPr>
          <p:cNvPr id="13" name="Right Arrow 12"/>
          <p:cNvSpPr/>
          <p:nvPr/>
        </p:nvSpPr>
        <p:spPr>
          <a:xfrm>
            <a:off x="7411329" y="5375829"/>
            <a:ext cx="1912307" cy="85039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Action</a:t>
            </a:r>
          </a:p>
        </p:txBody>
      </p:sp>
      <p:sp>
        <p:nvSpPr>
          <p:cNvPr id="4" name="TextBox 3"/>
          <p:cNvSpPr txBox="1"/>
          <p:nvPr/>
        </p:nvSpPr>
        <p:spPr>
          <a:xfrm>
            <a:off x="1815922" y="6375124"/>
            <a:ext cx="7881870" cy="276999"/>
          </a:xfrm>
          <a:prstGeom prst="rect">
            <a:avLst/>
          </a:prstGeom>
          <a:noFill/>
          <a:ln>
            <a:solidFill>
              <a:srgbClr val="000000"/>
            </a:solidFill>
          </a:ln>
        </p:spPr>
        <p:txBody>
          <a:bodyPr wrap="square" rtlCol="0">
            <a:spAutoFit/>
          </a:bodyPr>
          <a:lstStyle/>
          <a:p>
            <a:pPr algn="ctr"/>
            <a:r>
              <a:rPr lang="en-US" sz="1200" b="1" i="1" dirty="0"/>
              <a:t>* The nine-County region includes: Monroe, Wayne, Ontario, Seneca, Yates, Livingston, Wyoming, Genesee, and Orleans</a:t>
            </a:r>
          </a:p>
        </p:txBody>
      </p:sp>
    </p:spTree>
    <p:extLst>
      <p:ext uri="{BB962C8B-B14F-4D97-AF65-F5344CB8AC3E}">
        <p14:creationId xmlns:p14="http://schemas.microsoft.com/office/powerpoint/2010/main" val="113639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2" name="Text Placeholder 1"/>
          <p:cNvSpPr>
            <a:spLocks noGrp="1"/>
          </p:cNvSpPr>
          <p:nvPr>
            <p:ph type="body" idx="1"/>
          </p:nvPr>
        </p:nvSpPr>
        <p:spPr/>
        <p:txBody>
          <a:bodyPr/>
          <a:lstStyle/>
          <a:p>
            <a:r>
              <a:rPr lang="en-US" sz="2800" b="1" dirty="0"/>
              <a:t>Method: Two Basic Questions</a:t>
            </a:r>
          </a:p>
        </p:txBody>
      </p:sp>
      <p:sp>
        <p:nvSpPr>
          <p:cNvPr id="4" name="Content Placeholder 3"/>
          <p:cNvSpPr>
            <a:spLocks noGrp="1"/>
          </p:cNvSpPr>
          <p:nvPr>
            <p:ph sz="half" idx="2"/>
          </p:nvPr>
        </p:nvSpPr>
        <p:spPr>
          <a:xfrm>
            <a:off x="581194" y="2926052"/>
            <a:ext cx="5393100" cy="3418477"/>
          </a:xfrm>
        </p:spPr>
        <p:txBody>
          <a:bodyPr>
            <a:normAutofit fontScale="92500" lnSpcReduction="10000"/>
          </a:bodyPr>
          <a:lstStyle/>
          <a:p>
            <a:pPr lvl="0"/>
            <a:r>
              <a:rPr lang="en-US" sz="2600" dirty="0"/>
              <a:t>How do the outcomes for African Americans and Latinos compare with Whites within the nine-county Rochester region? </a:t>
            </a:r>
          </a:p>
          <a:p>
            <a:pPr lvl="0"/>
            <a:r>
              <a:rPr lang="en-US" sz="2600" dirty="0"/>
              <a:t>How do the outcomes for African Americans and Latinos in the nine-county Rochester region compare with those for People of Color nationwide and in New York State? </a:t>
            </a:r>
          </a:p>
          <a:p>
            <a:endParaRPr lang="en-US" sz="2400" dirty="0"/>
          </a:p>
          <a:p>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1327985868"/>
              </p:ext>
            </p:extLst>
          </p:nvPr>
        </p:nvGraphicFramePr>
        <p:xfrm>
          <a:off x="6218074" y="2744666"/>
          <a:ext cx="5392735" cy="2799789"/>
        </p:xfrm>
        <a:graphic>
          <a:graphicData uri="http://schemas.openxmlformats.org/drawingml/2006/table">
            <a:tbl>
              <a:tblPr firstRow="1" bandRow="1">
                <a:tableStyleId>{5940675A-B579-460E-94D1-54222C63F5DA}</a:tableStyleId>
              </a:tblPr>
              <a:tblGrid>
                <a:gridCol w="1078547">
                  <a:extLst>
                    <a:ext uri="{9D8B030D-6E8A-4147-A177-3AD203B41FA5}">
                      <a16:colId xmlns:a16="http://schemas.microsoft.com/office/drawing/2014/main" val="20000"/>
                    </a:ext>
                  </a:extLst>
                </a:gridCol>
                <a:gridCol w="1078547">
                  <a:extLst>
                    <a:ext uri="{9D8B030D-6E8A-4147-A177-3AD203B41FA5}">
                      <a16:colId xmlns:a16="http://schemas.microsoft.com/office/drawing/2014/main" val="20001"/>
                    </a:ext>
                  </a:extLst>
                </a:gridCol>
                <a:gridCol w="1078547">
                  <a:extLst>
                    <a:ext uri="{9D8B030D-6E8A-4147-A177-3AD203B41FA5}">
                      <a16:colId xmlns:a16="http://schemas.microsoft.com/office/drawing/2014/main" val="20002"/>
                    </a:ext>
                  </a:extLst>
                </a:gridCol>
                <a:gridCol w="1078547">
                  <a:extLst>
                    <a:ext uri="{9D8B030D-6E8A-4147-A177-3AD203B41FA5}">
                      <a16:colId xmlns:a16="http://schemas.microsoft.com/office/drawing/2014/main" val="20003"/>
                    </a:ext>
                  </a:extLst>
                </a:gridCol>
                <a:gridCol w="1078547">
                  <a:extLst>
                    <a:ext uri="{9D8B030D-6E8A-4147-A177-3AD203B41FA5}">
                      <a16:colId xmlns:a16="http://schemas.microsoft.com/office/drawing/2014/main" val="20004"/>
                    </a:ext>
                  </a:extLst>
                </a:gridCol>
              </a:tblGrid>
              <a:tr h="93326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93326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93326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1" name="Right Arrow 10"/>
          <p:cNvSpPr/>
          <p:nvPr/>
        </p:nvSpPr>
        <p:spPr>
          <a:xfrm>
            <a:off x="6398835" y="3023009"/>
            <a:ext cx="5031211" cy="186500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0"/>
              </a:spcAft>
            </a:pPr>
            <a:r>
              <a:rPr lang="en-US" b="1" dirty="0">
                <a:solidFill>
                  <a:srgbClr val="000000"/>
                </a:solidFill>
                <a:effectLst/>
                <a:ea typeface="Calibri" panose="020F0502020204030204" pitchFamily="34" charset="0"/>
                <a:cs typeface="Times New Roman" panose="02020603050405020304" pitchFamily="18" charset="0"/>
              </a:rPr>
              <a:t>Gaps among racial</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ea typeface="Calibri" panose="020F0502020204030204" pitchFamily="34" charset="0"/>
                <a:cs typeface="Times New Roman" panose="02020603050405020304" pitchFamily="18" charset="0"/>
              </a:rPr>
              <a:t> and ethnic groups</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ea typeface="Calibri" panose="020F0502020204030204" pitchFamily="34" charset="0"/>
                <a:cs typeface="Times New Roman" panose="02020603050405020304" pitchFamily="18" charset="0"/>
              </a:rPr>
              <a:t>     </a:t>
            </a:r>
            <a:r>
              <a:rPr lang="en-US" b="1" u="sng" dirty="0">
                <a:solidFill>
                  <a:srgbClr val="000000"/>
                </a:solidFill>
                <a:effectLst/>
                <a:ea typeface="Calibri" panose="020F0502020204030204" pitchFamily="34" charset="0"/>
                <a:cs typeface="Times New Roman" panose="02020603050405020304" pitchFamily="18" charset="0"/>
              </a:rPr>
              <a:t>within </a:t>
            </a:r>
            <a:r>
              <a:rPr lang="en-US" b="1" dirty="0">
                <a:solidFill>
                  <a:srgbClr val="000000"/>
                </a:solidFill>
                <a:effectLst/>
                <a:ea typeface="Calibri" panose="020F0502020204030204" pitchFamily="34" charset="0"/>
                <a:cs typeface="Times New Roman" panose="02020603050405020304" pitchFamily="18" charset="0"/>
              </a:rPr>
              <a:t>the region</a:t>
            </a:r>
            <a:endParaRPr lang="en-US" dirty="0">
              <a:effectLst/>
              <a:ea typeface="Calibri" panose="020F0502020204030204" pitchFamily="34" charset="0"/>
              <a:cs typeface="Times New Roman" panose="02020603050405020304" pitchFamily="18" charset="0"/>
            </a:endParaRPr>
          </a:p>
        </p:txBody>
      </p:sp>
      <p:sp>
        <p:nvSpPr>
          <p:cNvPr id="12" name="Down Arrow 11"/>
          <p:cNvSpPr/>
          <p:nvPr/>
        </p:nvSpPr>
        <p:spPr>
          <a:xfrm>
            <a:off x="8233196" y="3178953"/>
            <a:ext cx="2217263" cy="2521446"/>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Gaps</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u="sng" dirty="0">
                <a:solidFill>
                  <a:srgbClr val="000000"/>
                </a:solidFill>
                <a:effectLst/>
                <a:ea typeface="Calibri" panose="020F0502020204030204" pitchFamily="34" charset="0"/>
                <a:cs typeface="Times New Roman" panose="02020603050405020304" pitchFamily="18" charset="0"/>
              </a:rPr>
              <a:t>between</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our region</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and the U.S. and/or</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 NY State</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58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581192" y="1880315"/>
            <a:ext cx="11138583" cy="4977685"/>
          </a:xfrm>
        </p:spPr>
        <p:txBody>
          <a:bodyPr>
            <a:normAutofit/>
          </a:bodyPr>
          <a:lstStyle/>
          <a:p>
            <a:pPr marL="0" indent="0">
              <a:buNone/>
            </a:pPr>
            <a:r>
              <a:rPr lang="en-US" sz="2800" b="1" dirty="0"/>
              <a:t>Why the emphasis on African Americans and Latinos?</a:t>
            </a:r>
          </a:p>
          <a:p>
            <a:r>
              <a:rPr lang="en-US" sz="2400" dirty="0"/>
              <a:t>The nine-county regional population is more than 82% White.</a:t>
            </a:r>
          </a:p>
          <a:p>
            <a:r>
              <a:rPr lang="en-US" sz="2400" dirty="0"/>
              <a:t>The 128,400 African Americans in the region account for 10.8% of the population, and are, by far, the largest minority group. </a:t>
            </a:r>
          </a:p>
          <a:p>
            <a:r>
              <a:rPr lang="en-US" sz="2400" dirty="0"/>
              <a:t>The region’s 81,600 Latina/Latino residents account for 6.8% of the total population.</a:t>
            </a:r>
          </a:p>
          <a:p>
            <a:r>
              <a:rPr lang="en-US" sz="2400" dirty="0"/>
              <a:t>The disparities experienced by these two groups are very similar and are dramatic.</a:t>
            </a:r>
          </a:p>
          <a:p>
            <a:r>
              <a:rPr lang="en-US" sz="2400" dirty="0"/>
              <a:t>While there are other minority groups, they are relatively small in number. Asians, the next largest group, account for 2.6% of the regional population.</a:t>
            </a:r>
          </a:p>
        </p:txBody>
      </p:sp>
      <p:sp>
        <p:nvSpPr>
          <p:cNvPr id="24" name="TextBox 23"/>
          <p:cNvSpPr txBox="1"/>
          <p:nvPr/>
        </p:nvSpPr>
        <p:spPr>
          <a:xfrm>
            <a:off x="721218" y="6259133"/>
            <a:ext cx="10187188" cy="338554"/>
          </a:xfrm>
          <a:prstGeom prst="rect">
            <a:avLst/>
          </a:prstGeom>
          <a:noFill/>
        </p:spPr>
        <p:txBody>
          <a:bodyPr wrap="square" rtlCol="0">
            <a:spAutoFit/>
          </a:bodyPr>
          <a:lstStyle/>
          <a:p>
            <a:r>
              <a:rPr lang="en-US" sz="1600" b="1" i="1" dirty="0"/>
              <a:t>Note</a:t>
            </a:r>
            <a:r>
              <a:rPr lang="en-US" sz="1600" i="1" dirty="0"/>
              <a:t>: For those interested in greater detail, Appendices A &amp; B contain full breakdowns by groups for each County.</a:t>
            </a:r>
          </a:p>
        </p:txBody>
      </p:sp>
    </p:spTree>
    <p:extLst>
      <p:ext uri="{BB962C8B-B14F-4D97-AF65-F5344CB8AC3E}">
        <p14:creationId xmlns:p14="http://schemas.microsoft.com/office/powerpoint/2010/main" val="227035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idx="1"/>
          </p:nvPr>
        </p:nvSpPr>
        <p:spPr>
          <a:xfrm>
            <a:off x="569958" y="1961555"/>
            <a:ext cx="11029615" cy="3678303"/>
          </a:xfrm>
        </p:spPr>
        <p:txBody>
          <a:bodyPr/>
          <a:lstStyle/>
          <a:p>
            <a:pPr marL="0" indent="0">
              <a:buNone/>
            </a:pPr>
            <a:r>
              <a:rPr lang="en-US" sz="2800" b="1" dirty="0"/>
              <a:t>Key Findings of the report:</a:t>
            </a:r>
          </a:p>
          <a:p>
            <a:r>
              <a:rPr lang="en-US" sz="2400" dirty="0"/>
              <a:t>Disparities impact individuals and families throughout their lives, and even into future generations. Wide gaps exist in </a:t>
            </a:r>
            <a:r>
              <a:rPr lang="en-US" sz="2400" i="1" dirty="0"/>
              <a:t>all measures</a:t>
            </a:r>
            <a:r>
              <a:rPr lang="en-US" sz="2400" dirty="0"/>
              <a:t>.</a:t>
            </a:r>
          </a:p>
          <a:p>
            <a:r>
              <a:rPr lang="en-US" sz="2400" dirty="0"/>
              <a:t>The gaps between racial and ethnic groups are </a:t>
            </a:r>
            <a:r>
              <a:rPr lang="en-US" sz="2400" i="1" dirty="0"/>
              <a:t>greater in the Rochester region </a:t>
            </a:r>
            <a:r>
              <a:rPr lang="en-US" sz="2400" dirty="0"/>
              <a:t>than in the United States or New York State as a whole.</a:t>
            </a:r>
          </a:p>
          <a:p>
            <a:r>
              <a:rPr lang="en-US" sz="2400" dirty="0"/>
              <a:t>These results have a demonstrable </a:t>
            </a:r>
            <a:r>
              <a:rPr lang="en-US" sz="2400" i="1" dirty="0"/>
              <a:t>impact on the well-being of the Rochester region.</a:t>
            </a:r>
          </a:p>
          <a:p>
            <a:endParaRPr lang="en-US" dirty="0"/>
          </a:p>
          <a:p>
            <a:endParaRPr lang="en-US" dirty="0"/>
          </a:p>
        </p:txBody>
      </p:sp>
    </p:spTree>
    <p:extLst>
      <p:ext uri="{BB962C8B-B14F-4D97-AF65-F5344CB8AC3E}">
        <p14:creationId xmlns:p14="http://schemas.microsoft.com/office/powerpoint/2010/main" val="427044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sz="2800" b="1" dirty="0"/>
              <a:t>Inequalities within the region – Child Health and Well-being:</a:t>
            </a:r>
          </a:p>
          <a:p>
            <a:pPr lvl="0"/>
            <a:r>
              <a:rPr lang="en-US" sz="2400" dirty="0"/>
              <a:t>African Americans are 2½ times more likely than Whites to give birth to </a:t>
            </a:r>
            <a:r>
              <a:rPr lang="en-US" sz="2400" b="1" dirty="0"/>
              <a:t>low-weight babies</a:t>
            </a:r>
            <a:r>
              <a:rPr lang="en-US" sz="2400" dirty="0"/>
              <a:t>; Latinos are twice as likely (data is available for Monroe County data is available for Monroe County only).</a:t>
            </a:r>
          </a:p>
          <a:p>
            <a:pPr lvl="0"/>
            <a:r>
              <a:rPr lang="en-US" sz="2400" dirty="0"/>
              <a:t>For </a:t>
            </a:r>
            <a:r>
              <a:rPr lang="en-US" sz="2400" b="1" dirty="0"/>
              <a:t>infant mortality</a:t>
            </a:r>
            <a:r>
              <a:rPr lang="en-US" sz="2400" dirty="0"/>
              <a:t>, African American children are 3 times more likely to die before age one than Whites, while Latino children are about twice as likely (data is available for Monroe County only). </a:t>
            </a:r>
          </a:p>
          <a:p>
            <a:endParaRPr lang="en-US" dirty="0"/>
          </a:p>
          <a:p>
            <a:endParaRPr lang="en-US" dirty="0"/>
          </a:p>
        </p:txBody>
      </p:sp>
      <p:sp>
        <p:nvSpPr>
          <p:cNvPr id="3" name="Title 2"/>
          <p:cNvSpPr>
            <a:spLocks noGrp="1"/>
          </p:cNvSpPr>
          <p:nvPr>
            <p:ph type="title"/>
          </p:nvPr>
        </p:nvSpPr>
        <p:spPr/>
        <p:txBody>
          <a:bodyPr/>
          <a:lstStyle/>
          <a:p>
            <a:pPr algn="l"/>
            <a:r>
              <a:rPr lang="en-US" b="1" i="1" dirty="0"/>
              <a:t>Hard Facts 2020 </a:t>
            </a:r>
          </a:p>
        </p:txBody>
      </p:sp>
    </p:spTree>
    <p:extLst>
      <p:ext uri="{BB962C8B-B14F-4D97-AF65-F5344CB8AC3E}">
        <p14:creationId xmlns:p14="http://schemas.microsoft.com/office/powerpoint/2010/main" val="155537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p:txBody>
          <a:bodyPr>
            <a:normAutofit/>
          </a:bodyPr>
          <a:lstStyle/>
          <a:p>
            <a:pPr marL="0" indent="0">
              <a:buNone/>
            </a:pPr>
            <a:r>
              <a:rPr lang="en-US" sz="2800" b="1" dirty="0"/>
              <a:t>Inequalities within the region – Child Health and Well-being:</a:t>
            </a:r>
          </a:p>
          <a:p>
            <a:pPr lvl="0"/>
            <a:r>
              <a:rPr lang="en-US" sz="2400" dirty="0"/>
              <a:t>African American children are nearly  4 times more likely to experience </a:t>
            </a:r>
            <a:r>
              <a:rPr lang="en-US" sz="2400" b="1" dirty="0"/>
              <a:t>child poverty </a:t>
            </a:r>
            <a:r>
              <a:rPr lang="en-US" sz="2400" dirty="0"/>
              <a:t>than Whites, while for Latino children the likelihood is slightly more than 3 times. </a:t>
            </a:r>
          </a:p>
          <a:p>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1343714"/>
              </p:ext>
            </p:extLst>
          </p:nvPr>
        </p:nvGraphicFramePr>
        <p:xfrm>
          <a:off x="6188075" y="2227263"/>
          <a:ext cx="5422900"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31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b="1" i="1" dirty="0"/>
              <a:t>Hard Facts 2020 </a:t>
            </a:r>
          </a:p>
        </p:txBody>
      </p:sp>
      <p:sp>
        <p:nvSpPr>
          <p:cNvPr id="8" name="Content Placeholder 7"/>
          <p:cNvSpPr>
            <a:spLocks noGrp="1"/>
          </p:cNvSpPr>
          <p:nvPr>
            <p:ph sz="half" idx="1"/>
          </p:nvPr>
        </p:nvSpPr>
        <p:spPr/>
        <p:txBody>
          <a:bodyPr>
            <a:normAutofit/>
          </a:bodyPr>
          <a:lstStyle/>
          <a:p>
            <a:pPr marL="0" indent="0">
              <a:buNone/>
            </a:pPr>
            <a:r>
              <a:rPr lang="en-US" sz="2800" b="1" dirty="0"/>
              <a:t>Inequalities within the region – Education:</a:t>
            </a:r>
          </a:p>
          <a:p>
            <a:pPr lvl="0"/>
            <a:r>
              <a:rPr lang="en-US" sz="2400" dirty="0"/>
              <a:t>For the foundational </a:t>
            </a:r>
            <a:r>
              <a:rPr lang="en-US" sz="2400" b="1" dirty="0"/>
              <a:t>Grade 3 English Language Arts</a:t>
            </a:r>
            <a:r>
              <a:rPr lang="en-US" sz="2400" dirty="0"/>
              <a:t>, the African American passing rate is slightly less than half (48%) that of Whites, while for Latino students it is slightly more than half (52%). </a:t>
            </a:r>
          </a:p>
          <a:p>
            <a:pPr marL="0" indent="0">
              <a:buNone/>
            </a:pPr>
            <a:endParaRPr lang="en-US" sz="2400" dirty="0"/>
          </a:p>
          <a:p>
            <a:pPr marL="0" indent="0">
              <a:buNone/>
            </a:pPr>
            <a:endParaRPr lang="en-US" dirty="0"/>
          </a:p>
          <a:p>
            <a:endParaRPr lang="en-US" dirty="0"/>
          </a:p>
        </p:txBody>
      </p:sp>
      <p:sp>
        <p:nvSpPr>
          <p:cNvPr id="2" name="Content Placeholder 1"/>
          <p:cNvSpPr>
            <a:spLocks noGrp="1"/>
          </p:cNvSpPr>
          <p:nvPr>
            <p:ph sz="half" idx="2"/>
          </p:nvPr>
        </p:nvSpPr>
        <p:spPr/>
        <p:txBody>
          <a:bodyPr/>
          <a:lstStyle/>
          <a:p>
            <a:endParaRPr lang="en-US"/>
          </a:p>
        </p:txBody>
      </p:sp>
      <p:graphicFrame>
        <p:nvGraphicFramePr>
          <p:cNvPr id="6" name="Chart 5"/>
          <p:cNvGraphicFramePr/>
          <p:nvPr>
            <p:extLst>
              <p:ext uri="{D42A27DB-BD31-4B8C-83A1-F6EECF244321}">
                <p14:modId xmlns:p14="http://schemas.microsoft.com/office/powerpoint/2010/main" val="1653374685"/>
              </p:ext>
            </p:extLst>
          </p:nvPr>
        </p:nvGraphicFramePr>
        <p:xfrm>
          <a:off x="6387921" y="2462902"/>
          <a:ext cx="4771933" cy="3307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588410"/>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FDF75-6DB0-420B-9CE9-4E2094004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732F72-BAE4-4D8F-B5A8-4D4D584BF69E}">
  <ds:schemaRefs>
    <ds:schemaRef ds:uri="http://www.w3.org/XML/1998/namespace"/>
    <ds:schemaRef ds:uri="71af3243-3dd4-4a8d-8c0d-dd76da1f02a5"/>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A531C3B7-F137-4B62-A714-55F90281BD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Looks like, sounds like</Template>
  <TotalTime>0</TotalTime>
  <Words>2573</Words>
  <Application>Microsoft Office PowerPoint</Application>
  <PresentationFormat>Widescreen</PresentationFormat>
  <Paragraphs>258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Candara</vt:lpstr>
      <vt:lpstr>Wingdings 2</vt:lpstr>
      <vt:lpstr>Dividend</vt:lpstr>
      <vt:lpstr>PowerPoint Presentation</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lpstr>Hard Facts 2020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2020-08-03T14:54:21Z</dcterms:created>
  <dcterms:modified xsi:type="dcterms:W3CDTF">2020-08-26T14:42:07Z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